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84" r:id="rId2"/>
    <p:sldId id="265" r:id="rId3"/>
    <p:sldId id="286" r:id="rId4"/>
    <p:sldId id="288" r:id="rId5"/>
    <p:sldId id="290" r:id="rId6"/>
    <p:sldId id="296" r:id="rId7"/>
    <p:sldId id="297" r:id="rId8"/>
    <p:sldId id="291" r:id="rId9"/>
    <p:sldId id="292" r:id="rId10"/>
    <p:sldId id="262" r:id="rId11"/>
    <p:sldId id="260" r:id="rId12"/>
    <p:sldId id="293" r:id="rId13"/>
    <p:sldId id="256" r:id="rId14"/>
    <p:sldId id="261" r:id="rId15"/>
    <p:sldId id="259" r:id="rId16"/>
    <p:sldId id="295" r:id="rId17"/>
    <p:sldId id="279" r:id="rId18"/>
    <p:sldId id="294" r:id="rId19"/>
  </p:sldIdLst>
  <p:sldSz cx="9144000" cy="5143500" type="screen16x9"/>
  <p:notesSz cx="6858000" cy="9144000"/>
  <p:embeddedFontLs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PT Serif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B0"/>
    <a:srgbClr val="D8C698"/>
    <a:srgbClr val="6AA84F"/>
    <a:srgbClr val="47854C"/>
    <a:srgbClr val="92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FA9A9EA-A102-4683-B1D2-BDF1F86C7000}">
  <a:tblStyle styleId="{EFA9A9EA-A102-4683-B1D2-BDF1F86C700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3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3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351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3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26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0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59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69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84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52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88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8142710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1" name="Shape 21"/>
          <p:cNvSpPr/>
          <p:nvPr/>
        </p:nvSpPr>
        <p:spPr>
          <a:xfrm>
            <a:off x="8246778" y="1061814"/>
            <a:ext cx="565396" cy="7946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2" name="Shape 22"/>
          <p:cNvSpPr/>
          <p:nvPr/>
        </p:nvSpPr>
        <p:spPr>
          <a:xfrm>
            <a:off x="7302237" y="4554391"/>
            <a:ext cx="623239" cy="6685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" name="Shape 23"/>
          <p:cNvSpPr/>
          <p:nvPr/>
        </p:nvSpPr>
        <p:spPr>
          <a:xfrm>
            <a:off x="8812175" y="313544"/>
            <a:ext cx="505296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4" name="Shape 24"/>
          <p:cNvSpPr/>
          <p:nvPr/>
        </p:nvSpPr>
        <p:spPr>
          <a:xfrm>
            <a:off x="7486177" y="4101248"/>
            <a:ext cx="218856" cy="3385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5" name="Shape 25"/>
          <p:cNvSpPr/>
          <p:nvPr/>
        </p:nvSpPr>
        <p:spPr>
          <a:xfrm>
            <a:off x="6980299" y="-88162"/>
            <a:ext cx="707299" cy="10564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6" name="Shape 26"/>
          <p:cNvSpPr/>
          <p:nvPr/>
        </p:nvSpPr>
        <p:spPr>
          <a:xfrm>
            <a:off x="8353587" y="325841"/>
            <a:ext cx="315619" cy="4363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7" name="Shape 27"/>
          <p:cNvSpPr/>
          <p:nvPr/>
        </p:nvSpPr>
        <p:spPr>
          <a:xfrm>
            <a:off x="7687615" y="916471"/>
            <a:ext cx="245358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8" name="Shape 28"/>
          <p:cNvSpPr/>
          <p:nvPr/>
        </p:nvSpPr>
        <p:spPr>
          <a:xfrm>
            <a:off x="8637153" y="2924174"/>
            <a:ext cx="816947" cy="1106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9" name="Shape 29"/>
          <p:cNvSpPr/>
          <p:nvPr/>
        </p:nvSpPr>
        <p:spPr>
          <a:xfrm rot="-5400000">
            <a:off x="6839999" y="4568068"/>
            <a:ext cx="416999" cy="3284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 rot="5400000">
            <a:off x="6496124" y="-12474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8208235" y="3375181"/>
            <a:ext cx="218854" cy="3098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2" name="Shape 32"/>
          <p:cNvSpPr/>
          <p:nvPr/>
        </p:nvSpPr>
        <p:spPr>
          <a:xfrm>
            <a:off x="8013853" y="659316"/>
            <a:ext cx="258850" cy="3089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3" name="Shape 33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4" name="Shape 34"/>
          <p:cNvSpPr/>
          <p:nvPr/>
        </p:nvSpPr>
        <p:spPr>
          <a:xfrm>
            <a:off x="8003439" y="1292796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5" name="Shape 35"/>
          <p:cNvSpPr/>
          <p:nvPr/>
        </p:nvSpPr>
        <p:spPr>
          <a:xfrm>
            <a:off x="7939495" y="-95340"/>
            <a:ext cx="476420" cy="6611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6" name="Shape 36"/>
          <p:cNvSpPr/>
          <p:nvPr/>
        </p:nvSpPr>
        <p:spPr>
          <a:xfrm>
            <a:off x="7709339" y="156126"/>
            <a:ext cx="64052" cy="1582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7" name="Shape 37"/>
          <p:cNvSpPr/>
          <p:nvPr/>
        </p:nvSpPr>
        <p:spPr>
          <a:xfrm>
            <a:off x="9017901" y="4284543"/>
            <a:ext cx="121390" cy="166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8" name="Shape 38"/>
          <p:cNvSpPr/>
          <p:nvPr/>
        </p:nvSpPr>
        <p:spPr>
          <a:xfrm>
            <a:off x="8736528" y="68643"/>
            <a:ext cx="172851" cy="2515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39" name="Shape 39"/>
          <p:cNvSpPr/>
          <p:nvPr/>
        </p:nvSpPr>
        <p:spPr>
          <a:xfrm>
            <a:off x="9053841" y="1122373"/>
            <a:ext cx="172852" cy="2221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5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2pPr>
            <a:lvl3pPr lvl="2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3pPr>
            <a:lvl4pPr lvl="3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4pPr>
            <a:lvl5pPr lvl="4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5pPr>
            <a:lvl6pPr lvl="5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6pPr>
            <a:lvl7pPr lvl="6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7pPr>
            <a:lvl8pPr lvl="7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8pPr>
            <a:lvl9pPr lvl="8" algn="ctr">
              <a:spcBef>
                <a:spcPts val="0"/>
              </a:spcBef>
              <a:buClr>
                <a:srgbClr val="EFEFEF"/>
              </a:buClr>
              <a:buSzPct val="100000"/>
              <a:defRPr sz="4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240789" y="-249877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2" name="Shape 42"/>
          <p:cNvSpPr/>
          <p:nvPr/>
        </p:nvSpPr>
        <p:spPr>
          <a:xfrm>
            <a:off x="1462668" y="359548"/>
            <a:ext cx="684177" cy="8358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3" name="Shape 43"/>
          <p:cNvSpPr/>
          <p:nvPr/>
        </p:nvSpPr>
        <p:spPr>
          <a:xfrm>
            <a:off x="-145672" y="1499254"/>
            <a:ext cx="545850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4" name="Shape 44"/>
          <p:cNvSpPr/>
          <p:nvPr/>
        </p:nvSpPr>
        <p:spPr>
          <a:xfrm>
            <a:off x="468639" y="3330899"/>
            <a:ext cx="596300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5" name="Shape 45"/>
          <p:cNvSpPr/>
          <p:nvPr/>
        </p:nvSpPr>
        <p:spPr>
          <a:xfrm>
            <a:off x="2715923" y="4728432"/>
            <a:ext cx="422822" cy="5434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6" name="Shape 46"/>
          <p:cNvSpPr/>
          <p:nvPr/>
        </p:nvSpPr>
        <p:spPr>
          <a:xfrm>
            <a:off x="857003" y="4218045"/>
            <a:ext cx="948321" cy="10172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7" name="Shape 47"/>
          <p:cNvSpPr/>
          <p:nvPr/>
        </p:nvSpPr>
        <p:spPr>
          <a:xfrm>
            <a:off x="6477124" y="659323"/>
            <a:ext cx="375994" cy="41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8" name="Shape 48"/>
          <p:cNvSpPr/>
          <p:nvPr/>
        </p:nvSpPr>
        <p:spPr>
          <a:xfrm>
            <a:off x="2001207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49" name="Shape 49"/>
          <p:cNvSpPr/>
          <p:nvPr/>
        </p:nvSpPr>
        <p:spPr>
          <a:xfrm>
            <a:off x="-202824" y="3641301"/>
            <a:ext cx="863937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0" name="Shape 50"/>
          <p:cNvSpPr/>
          <p:nvPr/>
        </p:nvSpPr>
        <p:spPr>
          <a:xfrm rot="-5400000">
            <a:off x="1953572" y="-64892"/>
            <a:ext cx="756299" cy="5957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5400000">
            <a:off x="2309285" y="4286696"/>
            <a:ext cx="746699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909495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3" name="Shape 53"/>
          <p:cNvSpPr/>
          <p:nvPr/>
        </p:nvSpPr>
        <p:spPr>
          <a:xfrm>
            <a:off x="180514" y="977225"/>
            <a:ext cx="178752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4" name="Shape 54"/>
          <p:cNvSpPr/>
          <p:nvPr/>
        </p:nvSpPr>
        <p:spPr>
          <a:xfrm>
            <a:off x="2001207" y="4738570"/>
            <a:ext cx="172435" cy="2450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5" name="Shape 55"/>
          <p:cNvSpPr/>
          <p:nvPr/>
        </p:nvSpPr>
        <p:spPr>
          <a:xfrm>
            <a:off x="3322800" y="4742227"/>
            <a:ext cx="163349" cy="2377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6" name="Shape 56"/>
          <p:cNvSpPr/>
          <p:nvPr/>
        </p:nvSpPr>
        <p:spPr>
          <a:xfrm>
            <a:off x="2629622" y="359546"/>
            <a:ext cx="461789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7" name="Shape 57"/>
          <p:cNvSpPr/>
          <p:nvPr/>
        </p:nvSpPr>
        <p:spPr>
          <a:xfrm>
            <a:off x="65334" y="101130"/>
            <a:ext cx="123828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8" name="Shape 58"/>
          <p:cNvSpPr/>
          <p:nvPr/>
        </p:nvSpPr>
        <p:spPr>
          <a:xfrm>
            <a:off x="575656" y="4769891"/>
            <a:ext cx="128737" cy="182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59" name="Shape 59"/>
          <p:cNvSpPr/>
          <p:nvPr/>
        </p:nvSpPr>
        <p:spPr>
          <a:xfrm>
            <a:off x="735784" y="1757712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0" name="Shape 60"/>
          <p:cNvSpPr/>
          <p:nvPr/>
        </p:nvSpPr>
        <p:spPr>
          <a:xfrm>
            <a:off x="1617562" y="68451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00707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buClr>
                <a:srgbClr val="EFEFEF"/>
              </a:buClr>
              <a:buSzPct val="100000"/>
              <a:defRPr sz="3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1pPr>
            <a:lvl2pPr lvl="1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2pPr>
            <a:lvl3pPr lvl="2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3pPr>
            <a:lvl4pPr lvl="3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4pPr>
            <a:lvl5pPr lvl="4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5pPr>
            <a:lvl6pPr lvl="5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6pPr>
            <a:lvl7pPr lvl="6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7pPr>
            <a:lvl8pPr lvl="7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8pPr>
            <a:lvl9pPr lvl="8" rtl="0">
              <a:spcBef>
                <a:spcPts val="0"/>
              </a:spcBef>
              <a:buClr>
                <a:srgbClr val="6AA84F"/>
              </a:buClr>
              <a:buSzPct val="100000"/>
              <a:buNone/>
              <a:defRPr sz="1800">
                <a:solidFill>
                  <a:srgbClr val="6AA84F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/>
          <p:nvPr/>
        </p:nvSpPr>
        <p:spPr>
          <a:xfrm>
            <a:off x="7123399" y="2945300"/>
            <a:ext cx="1604424" cy="2273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5" name="Shape 65"/>
          <p:cNvSpPr/>
          <p:nvPr/>
        </p:nvSpPr>
        <p:spPr>
          <a:xfrm>
            <a:off x="8411549" y="1666550"/>
            <a:ext cx="774324" cy="1088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6" name="Shape 66"/>
          <p:cNvSpPr/>
          <p:nvPr/>
        </p:nvSpPr>
        <p:spPr>
          <a:xfrm>
            <a:off x="6567123" y="2997748"/>
            <a:ext cx="844060" cy="9054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7" name="Shape 67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8" name="Shape 68"/>
          <p:cNvSpPr/>
          <p:nvPr/>
        </p:nvSpPr>
        <p:spPr>
          <a:xfrm>
            <a:off x="8482541" y="3571675"/>
            <a:ext cx="432249" cy="668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69" name="Shape 69"/>
          <p:cNvSpPr/>
          <p:nvPr/>
        </p:nvSpPr>
        <p:spPr>
          <a:xfrm>
            <a:off x="7956575" y="-147125"/>
            <a:ext cx="968664" cy="14468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0" name="Shape 70"/>
          <p:cNvSpPr/>
          <p:nvPr/>
        </p:nvSpPr>
        <p:spPr>
          <a:xfrm>
            <a:off x="7524777" y="-48672"/>
            <a:ext cx="432249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1" name="Shape 71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2" name="Shape 72"/>
          <p:cNvSpPr/>
          <p:nvPr/>
        </p:nvSpPr>
        <p:spPr>
          <a:xfrm>
            <a:off x="7524775" y="1712999"/>
            <a:ext cx="1106399" cy="1498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3" name="Shape 73"/>
          <p:cNvSpPr/>
          <p:nvPr/>
        </p:nvSpPr>
        <p:spPr>
          <a:xfrm rot="-5400000">
            <a:off x="7167501" y="893428"/>
            <a:ext cx="564599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 rot="5400000">
            <a:off x="8455975" y="4580950"/>
            <a:ext cx="485399" cy="3347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6" name="Shape 76"/>
          <p:cNvSpPr/>
          <p:nvPr/>
        </p:nvSpPr>
        <p:spPr>
          <a:xfrm>
            <a:off x="8668228" y="988755"/>
            <a:ext cx="354502" cy="423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7" name="Shape 77"/>
          <p:cNvSpPr/>
          <p:nvPr/>
        </p:nvSpPr>
        <p:spPr>
          <a:xfrm>
            <a:off x="8763900" y="3127992"/>
            <a:ext cx="279674" cy="289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8" name="Shape 78"/>
          <p:cNvSpPr/>
          <p:nvPr/>
        </p:nvSpPr>
        <p:spPr>
          <a:xfrm>
            <a:off x="7233390" y="1950961"/>
            <a:ext cx="236740" cy="289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79" name="Shape 79"/>
          <p:cNvSpPr/>
          <p:nvPr/>
        </p:nvSpPr>
        <p:spPr>
          <a:xfrm>
            <a:off x="6811905" y="-87455"/>
            <a:ext cx="652469" cy="905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0" name="Shape 80"/>
          <p:cNvSpPr/>
          <p:nvPr/>
        </p:nvSpPr>
        <p:spPr>
          <a:xfrm>
            <a:off x="7662626" y="662322"/>
            <a:ext cx="87721" cy="2166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1" name="Shape 81"/>
          <p:cNvSpPr/>
          <p:nvPr/>
        </p:nvSpPr>
        <p:spPr>
          <a:xfrm>
            <a:off x="6992802" y="3859302"/>
            <a:ext cx="164399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2" name="Shape 82"/>
          <p:cNvSpPr/>
          <p:nvPr/>
        </p:nvSpPr>
        <p:spPr>
          <a:xfrm>
            <a:off x="6897399" y="729425"/>
            <a:ext cx="236724" cy="3445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3" name="Shape 83"/>
          <p:cNvSpPr/>
          <p:nvPr/>
        </p:nvSpPr>
        <p:spPr>
          <a:xfrm>
            <a:off x="8925942" y="4066262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007074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724389" y="2161800"/>
            <a:ext cx="53436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200" i="1"/>
            </a:lvl1pPr>
            <a:lvl2pPr lvl="1" rtl="0">
              <a:spcBef>
                <a:spcPts val="0"/>
              </a:spcBef>
              <a:buSzPct val="100000"/>
              <a:defRPr sz="3200" i="1"/>
            </a:lvl2pPr>
            <a:lvl3pPr lvl="2" rtl="0">
              <a:spcBef>
                <a:spcPts val="0"/>
              </a:spcBef>
              <a:buSzPct val="100000"/>
              <a:defRPr sz="3200" i="1"/>
            </a:lvl3pPr>
            <a:lvl4pPr lvl="3" rtl="0">
              <a:spcBef>
                <a:spcPts val="0"/>
              </a:spcBef>
              <a:buSzPct val="100000"/>
              <a:defRPr sz="3200" i="1"/>
            </a:lvl4pPr>
            <a:lvl5pPr lvl="4" rtl="0">
              <a:spcBef>
                <a:spcPts val="0"/>
              </a:spcBef>
              <a:buSzPct val="100000"/>
              <a:defRPr sz="3200" i="1"/>
            </a:lvl5pPr>
            <a:lvl6pPr lvl="5" rtl="0">
              <a:spcBef>
                <a:spcPts val="0"/>
              </a:spcBef>
              <a:buSzPct val="100000"/>
              <a:defRPr sz="3200" i="1"/>
            </a:lvl6pPr>
            <a:lvl7pPr lvl="6" rtl="0">
              <a:spcBef>
                <a:spcPts val="0"/>
              </a:spcBef>
              <a:buSzPct val="100000"/>
              <a:defRPr sz="3200" i="1"/>
            </a:lvl7pPr>
            <a:lvl8pPr lvl="7" rtl="0">
              <a:spcBef>
                <a:spcPts val="0"/>
              </a:spcBef>
              <a:buSzPct val="100000"/>
              <a:defRPr sz="3200" i="1"/>
            </a:lvl8pPr>
            <a:lvl9pPr lvl="8">
              <a:spcBef>
                <a:spcPts val="0"/>
              </a:spcBef>
              <a:buSzPct val="100000"/>
              <a:defRPr sz="3200" i="1"/>
            </a:lvl9pPr>
          </a:lstStyle>
          <a:p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123399" y="2945300"/>
            <a:ext cx="1604424" cy="2273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87" name="Shape 87"/>
          <p:cNvSpPr/>
          <p:nvPr/>
        </p:nvSpPr>
        <p:spPr>
          <a:xfrm>
            <a:off x="8411549" y="1666550"/>
            <a:ext cx="774324" cy="1088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88" name="Shape 88"/>
          <p:cNvSpPr/>
          <p:nvPr/>
        </p:nvSpPr>
        <p:spPr>
          <a:xfrm>
            <a:off x="6567123" y="2997748"/>
            <a:ext cx="844060" cy="9054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89" name="Shape 89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90" name="Shape 90"/>
          <p:cNvSpPr/>
          <p:nvPr/>
        </p:nvSpPr>
        <p:spPr>
          <a:xfrm>
            <a:off x="8482541" y="3571675"/>
            <a:ext cx="432249" cy="668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91" name="Shape 91"/>
          <p:cNvSpPr/>
          <p:nvPr/>
        </p:nvSpPr>
        <p:spPr>
          <a:xfrm>
            <a:off x="7956575" y="-147125"/>
            <a:ext cx="968664" cy="14468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92" name="Shape 92"/>
          <p:cNvSpPr/>
          <p:nvPr/>
        </p:nvSpPr>
        <p:spPr>
          <a:xfrm>
            <a:off x="7524777" y="-48672"/>
            <a:ext cx="432249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93" name="Shape 9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94" name="Shape 94"/>
          <p:cNvSpPr/>
          <p:nvPr/>
        </p:nvSpPr>
        <p:spPr>
          <a:xfrm>
            <a:off x="7524775" y="1712999"/>
            <a:ext cx="1106399" cy="1498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95" name="Shape 95"/>
          <p:cNvSpPr/>
          <p:nvPr/>
        </p:nvSpPr>
        <p:spPr>
          <a:xfrm rot="-5400000">
            <a:off x="7167501" y="893428"/>
            <a:ext cx="564599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 rot="5400000">
            <a:off x="8455975" y="4580950"/>
            <a:ext cx="485399" cy="3347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98" name="Shape 98"/>
          <p:cNvSpPr/>
          <p:nvPr/>
        </p:nvSpPr>
        <p:spPr>
          <a:xfrm>
            <a:off x="8668228" y="988755"/>
            <a:ext cx="354502" cy="423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99" name="Shape 99"/>
          <p:cNvSpPr/>
          <p:nvPr/>
        </p:nvSpPr>
        <p:spPr>
          <a:xfrm>
            <a:off x="8763900" y="3127992"/>
            <a:ext cx="279674" cy="289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00" name="Shape 100"/>
          <p:cNvSpPr/>
          <p:nvPr/>
        </p:nvSpPr>
        <p:spPr>
          <a:xfrm>
            <a:off x="7233390" y="1950961"/>
            <a:ext cx="236740" cy="289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01" name="Shape 101"/>
          <p:cNvSpPr/>
          <p:nvPr/>
        </p:nvSpPr>
        <p:spPr>
          <a:xfrm>
            <a:off x="6811905" y="-87455"/>
            <a:ext cx="652469" cy="905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02" name="Shape 102"/>
          <p:cNvSpPr/>
          <p:nvPr/>
        </p:nvSpPr>
        <p:spPr>
          <a:xfrm>
            <a:off x="7662626" y="662322"/>
            <a:ext cx="87721" cy="2166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03" name="Shape 103"/>
          <p:cNvSpPr/>
          <p:nvPr/>
        </p:nvSpPr>
        <p:spPr>
          <a:xfrm>
            <a:off x="6992802" y="3859302"/>
            <a:ext cx="164399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04" name="Shape 104"/>
          <p:cNvSpPr/>
          <p:nvPr/>
        </p:nvSpPr>
        <p:spPr>
          <a:xfrm>
            <a:off x="6897399" y="729425"/>
            <a:ext cx="236724" cy="3445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05" name="Shape 105"/>
          <p:cNvSpPr/>
          <p:nvPr/>
        </p:nvSpPr>
        <p:spPr>
          <a:xfrm>
            <a:off x="8925942" y="4066262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7123399" y="2945300"/>
            <a:ext cx="1604424" cy="2273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08" name="Shape 108"/>
          <p:cNvSpPr/>
          <p:nvPr/>
        </p:nvSpPr>
        <p:spPr>
          <a:xfrm>
            <a:off x="8411549" y="1666550"/>
            <a:ext cx="774324" cy="1088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09" name="Shape 109"/>
          <p:cNvSpPr/>
          <p:nvPr/>
        </p:nvSpPr>
        <p:spPr>
          <a:xfrm>
            <a:off x="6567123" y="2997748"/>
            <a:ext cx="844060" cy="9054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0" name="Shape 1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1" name="Shape 111"/>
          <p:cNvSpPr/>
          <p:nvPr/>
        </p:nvSpPr>
        <p:spPr>
          <a:xfrm>
            <a:off x="8482541" y="3571675"/>
            <a:ext cx="432249" cy="668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2" name="Shape 112"/>
          <p:cNvSpPr/>
          <p:nvPr/>
        </p:nvSpPr>
        <p:spPr>
          <a:xfrm>
            <a:off x="7956575" y="-147125"/>
            <a:ext cx="968664" cy="14468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3" name="Shape 113"/>
          <p:cNvSpPr/>
          <p:nvPr/>
        </p:nvSpPr>
        <p:spPr>
          <a:xfrm>
            <a:off x="7524777" y="-48672"/>
            <a:ext cx="432249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4" name="Shape 114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5" name="Shape 115"/>
          <p:cNvSpPr/>
          <p:nvPr/>
        </p:nvSpPr>
        <p:spPr>
          <a:xfrm>
            <a:off x="7524775" y="1712999"/>
            <a:ext cx="1106399" cy="1498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6" name="Shape 116"/>
          <p:cNvSpPr/>
          <p:nvPr/>
        </p:nvSpPr>
        <p:spPr>
          <a:xfrm rot="-5400000">
            <a:off x="7167501" y="893428"/>
            <a:ext cx="564599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5400000">
            <a:off x="8455975" y="4580950"/>
            <a:ext cx="485399" cy="3347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19" name="Shape 119"/>
          <p:cNvSpPr/>
          <p:nvPr/>
        </p:nvSpPr>
        <p:spPr>
          <a:xfrm>
            <a:off x="8668228" y="988755"/>
            <a:ext cx="354502" cy="423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0" name="Shape 120"/>
          <p:cNvSpPr/>
          <p:nvPr/>
        </p:nvSpPr>
        <p:spPr>
          <a:xfrm>
            <a:off x="8763900" y="3127992"/>
            <a:ext cx="279674" cy="289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1" name="Shape 121"/>
          <p:cNvSpPr/>
          <p:nvPr/>
        </p:nvSpPr>
        <p:spPr>
          <a:xfrm>
            <a:off x="7233390" y="1950961"/>
            <a:ext cx="236740" cy="289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2" name="Shape 122"/>
          <p:cNvSpPr/>
          <p:nvPr/>
        </p:nvSpPr>
        <p:spPr>
          <a:xfrm>
            <a:off x="6811905" y="-87455"/>
            <a:ext cx="652469" cy="905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3" name="Shape 123"/>
          <p:cNvSpPr/>
          <p:nvPr/>
        </p:nvSpPr>
        <p:spPr>
          <a:xfrm>
            <a:off x="7662626" y="662322"/>
            <a:ext cx="87721" cy="2166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4" name="Shape 124"/>
          <p:cNvSpPr/>
          <p:nvPr/>
        </p:nvSpPr>
        <p:spPr>
          <a:xfrm>
            <a:off x="6992802" y="3859302"/>
            <a:ext cx="164399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5" name="Shape 125"/>
          <p:cNvSpPr/>
          <p:nvPr/>
        </p:nvSpPr>
        <p:spPr>
          <a:xfrm>
            <a:off x="6897399" y="729425"/>
            <a:ext cx="236724" cy="3445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6" name="Shape 126"/>
          <p:cNvSpPr/>
          <p:nvPr/>
        </p:nvSpPr>
        <p:spPr>
          <a:xfrm>
            <a:off x="8925942" y="4066262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17780" y="1513573"/>
            <a:ext cx="5169000" cy="303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7123399" y="2945300"/>
            <a:ext cx="1604424" cy="22732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4" name="Shape 224"/>
          <p:cNvSpPr/>
          <p:nvPr/>
        </p:nvSpPr>
        <p:spPr>
          <a:xfrm>
            <a:off x="8411549" y="1666550"/>
            <a:ext cx="774324" cy="1088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25" name="Shape 225"/>
          <p:cNvSpPr/>
          <p:nvPr/>
        </p:nvSpPr>
        <p:spPr>
          <a:xfrm>
            <a:off x="6567123" y="2997748"/>
            <a:ext cx="844060" cy="9054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26" name="Shape 22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27" name="Shape 227"/>
          <p:cNvSpPr/>
          <p:nvPr/>
        </p:nvSpPr>
        <p:spPr>
          <a:xfrm>
            <a:off x="8482541" y="3571675"/>
            <a:ext cx="432249" cy="668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28" name="Shape 228"/>
          <p:cNvSpPr/>
          <p:nvPr/>
        </p:nvSpPr>
        <p:spPr>
          <a:xfrm>
            <a:off x="7956575" y="-147125"/>
            <a:ext cx="968664" cy="14468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29" name="Shape 229"/>
          <p:cNvSpPr/>
          <p:nvPr/>
        </p:nvSpPr>
        <p:spPr>
          <a:xfrm>
            <a:off x="7524777" y="-48672"/>
            <a:ext cx="432249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0" name="Shape 23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1" name="Shape 231"/>
          <p:cNvSpPr/>
          <p:nvPr/>
        </p:nvSpPr>
        <p:spPr>
          <a:xfrm>
            <a:off x="7524775" y="1712999"/>
            <a:ext cx="1106399" cy="1498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2" name="Shape 232"/>
          <p:cNvSpPr/>
          <p:nvPr/>
        </p:nvSpPr>
        <p:spPr>
          <a:xfrm rot="-5400000">
            <a:off x="7167501" y="893428"/>
            <a:ext cx="564599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5400000">
            <a:off x="8455975" y="4580950"/>
            <a:ext cx="485399" cy="334799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35" name="Shape 235"/>
          <p:cNvSpPr/>
          <p:nvPr/>
        </p:nvSpPr>
        <p:spPr>
          <a:xfrm>
            <a:off x="8668228" y="988755"/>
            <a:ext cx="354502" cy="423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36" name="Shape 236"/>
          <p:cNvSpPr/>
          <p:nvPr/>
        </p:nvSpPr>
        <p:spPr>
          <a:xfrm>
            <a:off x="8763900" y="3127992"/>
            <a:ext cx="279674" cy="289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3390" y="1950961"/>
            <a:ext cx="236740" cy="289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38" name="Shape 238"/>
          <p:cNvSpPr/>
          <p:nvPr/>
        </p:nvSpPr>
        <p:spPr>
          <a:xfrm>
            <a:off x="6811905" y="-87455"/>
            <a:ext cx="652469" cy="905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39" name="Shape 239"/>
          <p:cNvSpPr/>
          <p:nvPr/>
        </p:nvSpPr>
        <p:spPr>
          <a:xfrm>
            <a:off x="7662626" y="662322"/>
            <a:ext cx="87721" cy="2166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0" name="Shape 240"/>
          <p:cNvSpPr/>
          <p:nvPr/>
        </p:nvSpPr>
        <p:spPr>
          <a:xfrm>
            <a:off x="6992802" y="3859302"/>
            <a:ext cx="164399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1" name="Shape 241"/>
          <p:cNvSpPr/>
          <p:nvPr/>
        </p:nvSpPr>
        <p:spPr>
          <a:xfrm>
            <a:off x="6897399" y="729425"/>
            <a:ext cx="236724" cy="3445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2" name="Shape 242"/>
          <p:cNvSpPr/>
          <p:nvPr/>
        </p:nvSpPr>
        <p:spPr>
          <a:xfrm>
            <a:off x="8925942" y="4066262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4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825797" y="-750"/>
            <a:ext cx="7486404" cy="5145000"/>
            <a:chOff x="825797" y="-750"/>
            <a:chExt cx="7486404" cy="5145000"/>
          </a:xfrm>
        </p:grpSpPr>
        <p:cxnSp>
          <p:nvCxnSpPr>
            <p:cNvPr id="7" name="Shape 7"/>
            <p:cNvCxnSpPr/>
            <p:nvPr/>
          </p:nvCxnSpPr>
          <p:spPr>
            <a:xfrm>
              <a:off x="82579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165762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748037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581673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415308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199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35875" y="1513573"/>
            <a:ext cx="5917199" cy="30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EFEFEF"/>
              </a:buClr>
              <a:buSzPct val="100000"/>
              <a:buFont typeface="PT Serif"/>
              <a:buChar char="⊸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rgbClr val="EFEFEF"/>
              </a:buClr>
              <a:buSzPct val="100000"/>
              <a:buFont typeface="PT Serif"/>
              <a:buChar char="▫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rgbClr val="EFEFEF"/>
              </a:buClr>
              <a:buSzPct val="100000"/>
              <a:buFont typeface="PT Serif"/>
              <a:buChar char="⋅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rgbClr val="EFEFEF"/>
              </a:buClr>
              <a:buSzPct val="100000"/>
              <a:buFont typeface="PT Serif"/>
              <a:defRPr sz="240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ministradores.com.br/artigos/empreendedorismo/mercado-de-estetica-cresce-nos-ultimos-anos-a-despeito-da-crise/101833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hyperlink" Target="http://g1.globo.com/ceara/especial-publicitario/unifor/ensinando-e-aprendendo/noticia/2015/12/nada-de-crise-mercado-brasileiro-de-estetica-fecha-ano-com-saldo-positiv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7C097-8699-4DBE-AA61-B33B9A5D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16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4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589ED3-CE3A-467B-9520-BDF792FC5A77}"/>
              </a:ext>
            </a:extLst>
          </p:cNvPr>
          <p:cNvSpPr/>
          <p:nvPr/>
        </p:nvSpPr>
        <p:spPr>
          <a:xfrm>
            <a:off x="-116957" y="-297712"/>
            <a:ext cx="9431078" cy="5635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4">
            <a:extLst>
              <a:ext uri="{FF2B5EF4-FFF2-40B4-BE49-F238E27FC236}">
                <a16:creationId xmlns:a16="http://schemas.microsoft.com/office/drawing/2014/main" id="{370F2B49-CC32-4D3B-94D7-412645936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1" t="42170" r="40438" b="39562"/>
          <a:stretch/>
        </p:blipFill>
        <p:spPr>
          <a:xfrm>
            <a:off x="263959" y="123645"/>
            <a:ext cx="6041066" cy="1508920"/>
          </a:xfrm>
          <a:prstGeom prst="rect">
            <a:avLst/>
          </a:prstGeom>
        </p:spPr>
      </p:pic>
      <p:pic>
        <p:nvPicPr>
          <p:cNvPr id="10" name="Imagem 6">
            <a:extLst>
              <a:ext uri="{FF2B5EF4-FFF2-40B4-BE49-F238E27FC236}">
                <a16:creationId xmlns:a16="http://schemas.microsoft.com/office/drawing/2014/main" id="{33086DA4-1E0E-432D-847F-1DBA31FCE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2" t="13298" r="66346" b="80489"/>
          <a:stretch/>
        </p:blipFill>
        <p:spPr>
          <a:xfrm>
            <a:off x="6305025" y="543179"/>
            <a:ext cx="2701483" cy="669851"/>
          </a:xfrm>
          <a:prstGeom prst="rect">
            <a:avLst/>
          </a:prstGeom>
        </p:spPr>
      </p:pic>
      <p:pic>
        <p:nvPicPr>
          <p:cNvPr id="11" name="Imagem 8">
            <a:extLst>
              <a:ext uri="{FF2B5EF4-FFF2-40B4-BE49-F238E27FC236}">
                <a16:creationId xmlns:a16="http://schemas.microsoft.com/office/drawing/2014/main" id="{655C23D7-33D7-41E2-9736-8ADBE9231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62" t="29435" r="43210" b="54433"/>
          <a:stretch/>
        </p:blipFill>
        <p:spPr>
          <a:xfrm>
            <a:off x="263958" y="1972398"/>
            <a:ext cx="5000281" cy="134496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FC1EF6C-77B3-4477-9A6A-E00DA3DDDB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0" t="28878" r="44057" b="56854"/>
          <a:stretch/>
        </p:blipFill>
        <p:spPr>
          <a:xfrm>
            <a:off x="263957" y="3759399"/>
            <a:ext cx="5000281" cy="1234689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4DF1D50E-8CA3-479F-808C-98FBC8279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18" t="11551" r="66605" b="84356"/>
          <a:stretch/>
        </p:blipFill>
        <p:spPr>
          <a:xfrm>
            <a:off x="7137167" y="3945783"/>
            <a:ext cx="824545" cy="516195"/>
          </a:xfrm>
          <a:prstGeom prst="rect">
            <a:avLst/>
          </a:prstGeom>
        </p:spPr>
      </p:pic>
      <p:pic>
        <p:nvPicPr>
          <p:cNvPr id="1026" name="Picture 2" descr="http://www.lensminarelli.com.br/site/wp-content/uploads/2017/02/administradores.com-01.png">
            <a:extLst>
              <a:ext uri="{FF2B5EF4-FFF2-40B4-BE49-F238E27FC236}">
                <a16:creationId xmlns:a16="http://schemas.microsoft.com/office/drawing/2014/main" id="{BCD4384E-8F83-4F05-808F-370CCE1E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27" y="1972398"/>
            <a:ext cx="2214624" cy="126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723014" y="138223"/>
            <a:ext cx="5773479" cy="476338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pt-BR" dirty="0"/>
              <a:t>O Brasil ocupou o </a:t>
            </a:r>
            <a:r>
              <a:rPr lang="pt-BR" b="1" dirty="0"/>
              <a:t>3º lugar</a:t>
            </a:r>
            <a:r>
              <a:rPr lang="pt-BR" dirty="0"/>
              <a:t> no mercado de produtos para higiene pessoal e cosméticos e o </a:t>
            </a:r>
            <a:r>
              <a:rPr lang="pt-BR" b="1" dirty="0"/>
              <a:t>1º lugar </a:t>
            </a:r>
            <a:r>
              <a:rPr lang="pt-BR" dirty="0"/>
              <a:t>em cirurgias plásticas, totalizando um faturamento de US$ 43,5 bilhões em 2015 segundo a ABIHPEC em 2016. ¹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83F4C-6FC2-4CF5-AAB4-7FF29BFD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723014" y="138223"/>
            <a:ext cx="5773479" cy="476338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pt-BR" dirty="0"/>
              <a:t>Mesmo em instabilidade financeira, a área de beleza e cuidados com o corpo deve fechar o ano de 2015 com um movimento acima de R$ 9 bilhões. 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6D8DE-0F98-4494-AA5B-DAE9C31A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5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5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dirty="0"/>
              <a:t>INVESTIMENTO</a:t>
            </a:r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100556" y="992578"/>
            <a:ext cx="5169000" cy="48582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pt-BR" sz="3200" dirty="0">
                <a:solidFill>
                  <a:srgbClr val="D2E1B0"/>
                </a:solidFill>
              </a:rPr>
              <a:t>FONTE DE RECURSOS</a:t>
            </a:r>
            <a:endParaRPr lang="en" sz="3200" dirty="0">
              <a:solidFill>
                <a:srgbClr val="D2E1B0"/>
              </a:solidFill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887903" y="1478399"/>
            <a:ext cx="5169000" cy="116958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pt-BR" sz="2800" dirty="0"/>
              <a:t>Investimento de terceiros:</a:t>
            </a:r>
          </a:p>
          <a:p>
            <a:pPr marL="457200" indent="-228600"/>
            <a:r>
              <a:rPr lang="pt-BR" sz="2800" dirty="0"/>
              <a:t>Investidores Anjo</a:t>
            </a:r>
          </a:p>
          <a:p>
            <a:pPr marL="457200" indent="-228600"/>
            <a:r>
              <a:rPr lang="pt-BR" sz="2800" dirty="0"/>
              <a:t>Fundos de Capital de Risco. </a:t>
            </a:r>
          </a:p>
        </p:txBody>
      </p:sp>
      <p:sp>
        <p:nvSpPr>
          <p:cNvPr id="4" name="Shape 280">
            <a:extLst>
              <a:ext uri="{FF2B5EF4-FFF2-40B4-BE49-F238E27FC236}">
                <a16:creationId xmlns:a16="http://schemas.microsoft.com/office/drawing/2014/main" id="{4C092903-7E5E-4731-901F-A31468335D7B}"/>
              </a:ext>
            </a:extLst>
          </p:cNvPr>
          <p:cNvSpPr txBox="1">
            <a:spLocks/>
          </p:cNvSpPr>
          <p:nvPr/>
        </p:nvSpPr>
        <p:spPr>
          <a:xfrm>
            <a:off x="1114732" y="3482551"/>
            <a:ext cx="5169000" cy="125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pt-BR" dirty="0"/>
              <a:t> </a:t>
            </a:r>
            <a:r>
              <a:rPr lang="pt-BR" sz="2800" dirty="0"/>
              <a:t>Lemonade </a:t>
            </a:r>
          </a:p>
          <a:p>
            <a:r>
              <a:rPr lang="pt-BR" sz="2800" dirty="0"/>
              <a:t> Gávea Angels</a:t>
            </a:r>
          </a:p>
          <a:p>
            <a:r>
              <a:rPr lang="pt-BR" sz="2800" dirty="0"/>
              <a:t> Anjos do Brasil</a:t>
            </a:r>
          </a:p>
          <a:p>
            <a:pPr marL="457200" indent="-228600"/>
            <a:endParaRPr lang="en" dirty="0"/>
          </a:p>
        </p:txBody>
      </p:sp>
      <p:sp>
        <p:nvSpPr>
          <p:cNvPr id="5" name="Shape 279">
            <a:extLst>
              <a:ext uri="{FF2B5EF4-FFF2-40B4-BE49-F238E27FC236}">
                <a16:creationId xmlns:a16="http://schemas.microsoft.com/office/drawing/2014/main" id="{A8C4E4D7-331B-4F25-B058-F8EC563E3523}"/>
              </a:ext>
            </a:extLst>
          </p:cNvPr>
          <p:cNvSpPr txBox="1">
            <a:spLocks/>
          </p:cNvSpPr>
          <p:nvPr/>
        </p:nvSpPr>
        <p:spPr>
          <a:xfrm>
            <a:off x="1121822" y="2933912"/>
            <a:ext cx="5169000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200" dirty="0">
                <a:solidFill>
                  <a:srgbClr val="D2E1B0"/>
                </a:solidFill>
              </a:rPr>
              <a:t>COMO?</a:t>
            </a:r>
            <a:endParaRPr lang="en" sz="3200" dirty="0">
              <a:solidFill>
                <a:srgbClr val="D2E1B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80D5E-DA9A-4DC8-936A-21D0B205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  <p:sp>
        <p:nvSpPr>
          <p:cNvPr id="8" name="Shape 279">
            <a:extLst>
              <a:ext uri="{FF2B5EF4-FFF2-40B4-BE49-F238E27FC236}">
                <a16:creationId xmlns:a16="http://schemas.microsoft.com/office/drawing/2014/main" id="{F0E81133-B12D-474E-8EA0-45F7F992753E}"/>
              </a:ext>
            </a:extLst>
          </p:cNvPr>
          <p:cNvSpPr txBox="1">
            <a:spLocks/>
          </p:cNvSpPr>
          <p:nvPr/>
        </p:nvSpPr>
        <p:spPr>
          <a:xfrm>
            <a:off x="565886" y="263846"/>
            <a:ext cx="5831872" cy="485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</a:rPr>
              <a:t>INVESTIMENTO INICIAL</a:t>
            </a:r>
            <a:endParaRPr lang="e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9">
            <a:extLst>
              <a:ext uri="{FF2B5EF4-FFF2-40B4-BE49-F238E27FC236}">
                <a16:creationId xmlns:a16="http://schemas.microsoft.com/office/drawing/2014/main" id="{4F0A10D6-8AC1-4E5B-9E1B-CD03C2A9D0BC}"/>
              </a:ext>
            </a:extLst>
          </p:cNvPr>
          <p:cNvSpPr txBox="1">
            <a:spLocks/>
          </p:cNvSpPr>
          <p:nvPr/>
        </p:nvSpPr>
        <p:spPr>
          <a:xfrm>
            <a:off x="834739" y="577904"/>
            <a:ext cx="5831872" cy="485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200" dirty="0">
                <a:solidFill>
                  <a:srgbClr val="D2E1B0"/>
                </a:solidFill>
              </a:rPr>
              <a:t>INVESTIMENTO INICIAL</a:t>
            </a:r>
            <a:endParaRPr lang="en" sz="3200" dirty="0">
              <a:solidFill>
                <a:srgbClr val="D2E1B0"/>
              </a:solidFill>
            </a:endParaRPr>
          </a:p>
        </p:txBody>
      </p:sp>
      <p:sp>
        <p:nvSpPr>
          <p:cNvPr id="6" name="Shape 280">
            <a:extLst>
              <a:ext uri="{FF2B5EF4-FFF2-40B4-BE49-F238E27FC236}">
                <a16:creationId xmlns:a16="http://schemas.microsoft.com/office/drawing/2014/main" id="{9E4B8836-CBEE-44CA-85D5-016B8BC9B5D4}"/>
              </a:ext>
            </a:extLst>
          </p:cNvPr>
          <p:cNvSpPr txBox="1">
            <a:spLocks/>
          </p:cNvSpPr>
          <p:nvPr/>
        </p:nvSpPr>
        <p:spPr>
          <a:xfrm>
            <a:off x="925034" y="4035452"/>
            <a:ext cx="4922874" cy="125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buNone/>
            </a:pPr>
            <a:r>
              <a:rPr lang="pt-BR" sz="2800" b="1" dirty="0"/>
              <a:t>30 meses</a:t>
            </a:r>
            <a:endParaRPr lang="en" b="1" dirty="0"/>
          </a:p>
        </p:txBody>
      </p:sp>
      <p:sp>
        <p:nvSpPr>
          <p:cNvPr id="7" name="Shape 279">
            <a:extLst>
              <a:ext uri="{FF2B5EF4-FFF2-40B4-BE49-F238E27FC236}">
                <a16:creationId xmlns:a16="http://schemas.microsoft.com/office/drawing/2014/main" id="{9B7EE66F-6D4C-4E07-A764-2E178858E12E}"/>
              </a:ext>
            </a:extLst>
          </p:cNvPr>
          <p:cNvSpPr txBox="1">
            <a:spLocks/>
          </p:cNvSpPr>
          <p:nvPr/>
        </p:nvSpPr>
        <p:spPr>
          <a:xfrm>
            <a:off x="834739" y="3444281"/>
            <a:ext cx="5013168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6AA84F"/>
              </a:buClr>
              <a:buSzPct val="100000"/>
              <a:buFont typeface="Montserrat"/>
              <a:buNone/>
              <a:defRPr sz="24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BR" sz="3200" dirty="0">
                <a:solidFill>
                  <a:srgbClr val="D2E1B0"/>
                </a:solidFill>
              </a:rPr>
              <a:t>RETORNO</a:t>
            </a:r>
            <a:endParaRPr lang="en" sz="3200" dirty="0">
              <a:solidFill>
                <a:srgbClr val="D2E1B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10FD4-DDEB-4498-9ED9-BCFB9B0D57D9}"/>
              </a:ext>
            </a:extLst>
          </p:cNvPr>
          <p:cNvSpPr/>
          <p:nvPr/>
        </p:nvSpPr>
        <p:spPr>
          <a:xfrm>
            <a:off x="925033" y="1057761"/>
            <a:ext cx="49228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chemeClr val="bg1"/>
                </a:solidFill>
                <a:latin typeface="PT Serif"/>
                <a:sym typeface="PT Serif"/>
              </a:rPr>
              <a:t>Baseado em previsões fixas e variáveis é de R$90.000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100" b="1" dirty="0">
                <a:solidFill>
                  <a:srgbClr val="D2E1B0"/>
                </a:solidFill>
                <a:latin typeface="PT Serif"/>
                <a:sym typeface="PT Serif"/>
              </a:rPr>
              <a:t>Investimentos iniciais </a:t>
            </a:r>
            <a:r>
              <a:rPr lang="pt-BR" sz="2100" dirty="0">
                <a:solidFill>
                  <a:schemeClr val="bg1"/>
                </a:solidFill>
                <a:latin typeface="PT Serif"/>
                <a:sym typeface="PT Serif"/>
              </a:rPr>
              <a:t>na estrutura física e em marketing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100" b="1" dirty="0">
                <a:solidFill>
                  <a:srgbClr val="D2E1B0"/>
                </a:solidFill>
                <a:latin typeface="PT Serif"/>
                <a:sym typeface="PT Serif"/>
              </a:rPr>
              <a:t>Capital</a:t>
            </a:r>
            <a:r>
              <a:rPr lang="pt-BR" sz="2100" dirty="0">
                <a:solidFill>
                  <a:schemeClr val="bg1"/>
                </a:solidFill>
                <a:latin typeface="PT Serif"/>
                <a:sym typeface="PT Serif"/>
              </a:rPr>
              <a:t> </a:t>
            </a:r>
            <a:r>
              <a:rPr lang="pt-BR" sz="2100" b="1" dirty="0">
                <a:solidFill>
                  <a:srgbClr val="D2E1B0"/>
                </a:solidFill>
                <a:latin typeface="PT Serif"/>
                <a:sym typeface="PT Serif"/>
              </a:rPr>
              <a:t>de</a:t>
            </a:r>
            <a:r>
              <a:rPr lang="pt-BR" sz="2100" dirty="0">
                <a:solidFill>
                  <a:schemeClr val="bg1"/>
                </a:solidFill>
                <a:latin typeface="PT Serif"/>
                <a:sym typeface="PT Serif"/>
              </a:rPr>
              <a:t> </a:t>
            </a:r>
            <a:r>
              <a:rPr lang="pt-BR" sz="2100" b="1" dirty="0">
                <a:solidFill>
                  <a:srgbClr val="D2E1B0"/>
                </a:solidFill>
                <a:latin typeface="PT Serif"/>
                <a:sym typeface="PT Serif"/>
              </a:rPr>
              <a:t>giro</a:t>
            </a:r>
            <a:r>
              <a:rPr lang="pt-BR" sz="2100" dirty="0">
                <a:solidFill>
                  <a:schemeClr val="bg1"/>
                </a:solidFill>
                <a:latin typeface="PT Serif"/>
                <a:sym typeface="PT Serif"/>
              </a:rPr>
              <a:t> da empresa pelos primeiros meses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56D27E-7E33-450F-9E01-647DF634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5BBFE5-047B-496C-AE72-42E3389CAC01}"/>
              </a:ext>
            </a:extLst>
          </p:cNvPr>
          <p:cNvSpPr/>
          <p:nvPr/>
        </p:nvSpPr>
        <p:spPr>
          <a:xfrm>
            <a:off x="850605" y="1981601"/>
            <a:ext cx="332799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900" i="1" dirty="0">
                <a:solidFill>
                  <a:srgbClr val="EFEFEF"/>
                </a:solidFill>
                <a:latin typeface="PT Serif"/>
                <a:sym typeface="PT Serif"/>
              </a:rPr>
              <a:t>Porcentagem sobre o dinheiro movimentado pela clínica durante um mês</a:t>
            </a:r>
          </a:p>
        </p:txBody>
      </p:sp>
      <p:sp>
        <p:nvSpPr>
          <p:cNvPr id="8" name="Shape 262">
            <a:extLst>
              <a:ext uri="{FF2B5EF4-FFF2-40B4-BE49-F238E27FC236}">
                <a16:creationId xmlns:a16="http://schemas.microsoft.com/office/drawing/2014/main" id="{9355E6B8-5145-42BC-9C6C-BC45F22EDD51}"/>
              </a:ext>
            </a:extLst>
          </p:cNvPr>
          <p:cNvSpPr txBox="1">
            <a:spLocks/>
          </p:cNvSpPr>
          <p:nvPr/>
        </p:nvSpPr>
        <p:spPr>
          <a:xfrm>
            <a:off x="850605" y="974205"/>
            <a:ext cx="3327990" cy="982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CLIENTES MENSAIS</a:t>
            </a:r>
            <a:endParaRPr lang="en" sz="2800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1D0DF-8782-475F-AF88-BD245F0758DD}"/>
              </a:ext>
            </a:extLst>
          </p:cNvPr>
          <p:cNvSpPr/>
          <p:nvPr/>
        </p:nvSpPr>
        <p:spPr>
          <a:xfrm>
            <a:off x="4976048" y="3820835"/>
            <a:ext cx="339178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900" i="1" dirty="0">
                <a:solidFill>
                  <a:srgbClr val="EFEFEF"/>
                </a:solidFill>
                <a:latin typeface="PT Serif"/>
                <a:sym typeface="PT Serif"/>
              </a:rPr>
              <a:t>A clínica é premiada ao bater a meta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D7DC6E-0D91-4138-9791-C47F400FFDE4}"/>
              </a:ext>
            </a:extLst>
          </p:cNvPr>
          <p:cNvSpPr/>
          <p:nvPr/>
        </p:nvSpPr>
        <p:spPr>
          <a:xfrm>
            <a:off x="4976048" y="1947746"/>
            <a:ext cx="339178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900" i="1" dirty="0">
                <a:solidFill>
                  <a:srgbClr val="EFEFEF"/>
                </a:solidFill>
                <a:latin typeface="PT Serif"/>
                <a:sym typeface="PT Serif"/>
              </a:rPr>
              <a:t>Acesso por tempo limitado à plataforma de análise de dados </a:t>
            </a:r>
          </a:p>
        </p:txBody>
      </p:sp>
      <p:sp>
        <p:nvSpPr>
          <p:cNvPr id="17" name="Shape 262">
            <a:extLst>
              <a:ext uri="{FF2B5EF4-FFF2-40B4-BE49-F238E27FC236}">
                <a16:creationId xmlns:a16="http://schemas.microsoft.com/office/drawing/2014/main" id="{994478E4-AF09-40EC-9A4F-B656A89B8355}"/>
              </a:ext>
            </a:extLst>
          </p:cNvPr>
          <p:cNvSpPr txBox="1">
            <a:spLocks/>
          </p:cNvSpPr>
          <p:nvPr/>
        </p:nvSpPr>
        <p:spPr>
          <a:xfrm>
            <a:off x="4976047" y="3213619"/>
            <a:ext cx="3317347" cy="671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PROMOÇÃO</a:t>
            </a:r>
            <a:endParaRPr lang="en" sz="2800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8" name="Shape 262">
            <a:extLst>
              <a:ext uri="{FF2B5EF4-FFF2-40B4-BE49-F238E27FC236}">
                <a16:creationId xmlns:a16="http://schemas.microsoft.com/office/drawing/2014/main" id="{913609A5-2BCC-451F-9D9D-23F7677B1F8A}"/>
              </a:ext>
            </a:extLst>
          </p:cNvPr>
          <p:cNvSpPr txBox="1">
            <a:spLocks/>
          </p:cNvSpPr>
          <p:nvPr/>
        </p:nvSpPr>
        <p:spPr>
          <a:xfrm>
            <a:off x="850604" y="3232862"/>
            <a:ext cx="3327991" cy="632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TAXA VARIÁVEL</a:t>
            </a:r>
            <a:endParaRPr lang="en" sz="2800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9" name="Shape 262">
            <a:extLst>
              <a:ext uri="{FF2B5EF4-FFF2-40B4-BE49-F238E27FC236}">
                <a16:creationId xmlns:a16="http://schemas.microsoft.com/office/drawing/2014/main" id="{8251D09C-C5A5-4287-9231-0908FF8595C0}"/>
              </a:ext>
            </a:extLst>
          </p:cNvPr>
          <p:cNvSpPr txBox="1">
            <a:spLocks/>
          </p:cNvSpPr>
          <p:nvPr/>
        </p:nvSpPr>
        <p:spPr>
          <a:xfrm>
            <a:off x="4976047" y="1059348"/>
            <a:ext cx="3317347" cy="8761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GESTÃO DA INFORMAÇÃO</a:t>
            </a:r>
            <a:endParaRPr lang="en" sz="2800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57C346-6D31-4B5D-BA04-B59A880747A1}"/>
              </a:ext>
            </a:extLst>
          </p:cNvPr>
          <p:cNvSpPr/>
          <p:nvPr/>
        </p:nvSpPr>
        <p:spPr>
          <a:xfrm>
            <a:off x="850605" y="3833490"/>
            <a:ext cx="332799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900" i="1" dirty="0">
                <a:solidFill>
                  <a:srgbClr val="EFEFEF"/>
                </a:solidFill>
                <a:latin typeface="PT Serif"/>
                <a:sym typeface="PT Serif"/>
              </a:rPr>
              <a:t>Pesquisa para descobrir o montante movimentado por uma clínica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38AAE4-B2E0-4E38-9A5A-EEFAE04028B2}"/>
              </a:ext>
            </a:extLst>
          </p:cNvPr>
          <p:cNvSpPr/>
          <p:nvPr/>
        </p:nvSpPr>
        <p:spPr>
          <a:xfrm>
            <a:off x="1699260" y="1916337"/>
            <a:ext cx="1630680" cy="45719"/>
          </a:xfrm>
          <a:prstGeom prst="rect">
            <a:avLst/>
          </a:prstGeom>
          <a:solidFill>
            <a:srgbClr val="D2E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FAD02-065E-4DCE-9800-BD720AE74413}"/>
              </a:ext>
            </a:extLst>
          </p:cNvPr>
          <p:cNvSpPr/>
          <p:nvPr/>
        </p:nvSpPr>
        <p:spPr>
          <a:xfrm>
            <a:off x="5540093" y="3753912"/>
            <a:ext cx="2239927" cy="47679"/>
          </a:xfrm>
          <a:prstGeom prst="rect">
            <a:avLst/>
          </a:prstGeom>
          <a:solidFill>
            <a:srgbClr val="D2E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0C757-7BF9-4E36-AF51-79E0FB0F47D8}"/>
              </a:ext>
            </a:extLst>
          </p:cNvPr>
          <p:cNvSpPr/>
          <p:nvPr/>
        </p:nvSpPr>
        <p:spPr>
          <a:xfrm>
            <a:off x="5342878" y="1893477"/>
            <a:ext cx="2597162" cy="45719"/>
          </a:xfrm>
          <a:prstGeom prst="rect">
            <a:avLst/>
          </a:prstGeom>
          <a:solidFill>
            <a:srgbClr val="D2E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DA9887-597F-4C6E-B1AA-98C529ADA122}"/>
              </a:ext>
            </a:extLst>
          </p:cNvPr>
          <p:cNvSpPr/>
          <p:nvPr/>
        </p:nvSpPr>
        <p:spPr>
          <a:xfrm>
            <a:off x="1038114" y="3778731"/>
            <a:ext cx="3019537" cy="45719"/>
          </a:xfrm>
          <a:prstGeom prst="rect">
            <a:avLst/>
          </a:prstGeom>
          <a:solidFill>
            <a:srgbClr val="D2E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hape 248">
            <a:extLst>
              <a:ext uri="{FF2B5EF4-FFF2-40B4-BE49-F238E27FC236}">
                <a16:creationId xmlns:a16="http://schemas.microsoft.com/office/drawing/2014/main" id="{7BEA5C56-BAB6-4722-83BF-6C16889240DA}"/>
              </a:ext>
            </a:extLst>
          </p:cNvPr>
          <p:cNvSpPr txBox="1">
            <a:spLocks/>
          </p:cNvSpPr>
          <p:nvPr/>
        </p:nvSpPr>
        <p:spPr>
          <a:xfrm>
            <a:off x="850604" y="95693"/>
            <a:ext cx="7442790" cy="7262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3600" b="1" dirty="0">
                <a:solidFill>
                  <a:srgbClr val="EFEFEF"/>
                </a:solidFill>
                <a:latin typeface="Montserrat"/>
                <a:sym typeface="Montserrat"/>
              </a:rPr>
              <a:t>Preço e Promoção</a:t>
            </a:r>
            <a:endParaRPr lang="en" sz="3600" b="1" dirty="0">
              <a:solidFill>
                <a:srgbClr val="EFEFEF"/>
              </a:solidFill>
              <a:latin typeface="Montserrat"/>
              <a:sym typeface="Montserra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A3F462-F0B4-4967-9494-E3381CBC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4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ctrTitle" idx="4294967295"/>
          </p:nvPr>
        </p:nvSpPr>
        <p:spPr>
          <a:xfrm>
            <a:off x="829339" y="1882839"/>
            <a:ext cx="590107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8800" dirty="0">
                <a:solidFill>
                  <a:srgbClr val="D8C698"/>
                </a:solidFill>
              </a:rPr>
              <a:t>obrigado!</a:t>
            </a:r>
            <a:endParaRPr lang="en" sz="8800" dirty="0">
              <a:solidFill>
                <a:srgbClr val="D8C698"/>
              </a:solidFill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body" idx="4294967295"/>
          </p:nvPr>
        </p:nvSpPr>
        <p:spPr>
          <a:xfrm>
            <a:off x="829339" y="2851247"/>
            <a:ext cx="5816009" cy="5694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dirty="0">
                <a:solidFill>
                  <a:schemeClr val="bg1"/>
                </a:solidFill>
                <a:latin typeface="Montserrat" panose="020B0604020202020204" charset="0"/>
              </a:rPr>
              <a:t>www.nulla.ga</a:t>
            </a:r>
            <a:endParaRPr lang="en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50D1C-4D9A-432A-B882-D05F3263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73" y="4101512"/>
            <a:ext cx="1286540" cy="1286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EC08C4-F056-4481-9660-4B2684EF0A9C}"/>
              </a:ext>
            </a:extLst>
          </p:cNvPr>
          <p:cNvSpPr/>
          <p:nvPr/>
        </p:nvSpPr>
        <p:spPr>
          <a:xfrm>
            <a:off x="520996" y="1207352"/>
            <a:ext cx="81870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FEFEF"/>
                </a:solidFill>
                <a:latin typeface="PT Serif"/>
              </a:rPr>
              <a:t>¹ http://www.administradores.com.br/artigos/empreendedorismo/mercado-de-estetica-cresce-nos-ultimos-anos-a-despeito-da-crise/101833/</a:t>
            </a:r>
          </a:p>
          <a:p>
            <a:endParaRPr lang="pt-BR" sz="1600" dirty="0">
              <a:solidFill>
                <a:srgbClr val="EFEFEF"/>
              </a:solidFill>
              <a:latin typeface="PT Serif"/>
              <a:hlinkClick r:id="rId3"/>
            </a:endParaRPr>
          </a:p>
          <a:p>
            <a:r>
              <a:rPr lang="pt-BR" sz="1600" dirty="0">
                <a:solidFill>
                  <a:srgbClr val="EFEFEF"/>
                </a:solidFill>
                <a:latin typeface="PT Serif"/>
              </a:rPr>
              <a:t>²http://www.em.com.br/app/noticia/economia/2015/07/26/internas_economia,672277/mesmo-com-a-crise-setor-de-beleza-e-estetica-deve-movimentar-r-9-bi.shtml</a:t>
            </a:r>
          </a:p>
          <a:p>
            <a:endParaRPr lang="pt-BR" sz="1600" dirty="0">
              <a:solidFill>
                <a:srgbClr val="EFEFEF"/>
              </a:solidFill>
              <a:latin typeface="PT Serif"/>
            </a:endParaRPr>
          </a:p>
          <a:p>
            <a:r>
              <a:rPr lang="pt-BR" sz="1600" dirty="0">
                <a:solidFill>
                  <a:srgbClr val="EFEFEF"/>
                </a:solidFill>
                <a:latin typeface="PT Serif"/>
              </a:rPr>
              <a:t>³ http://g1.globo.com/ceara/especial-publicitario/unifor/ensinando-e-aprendendo/noticia/2015/12/nada-de-crise-mercado-brasileiro-de-estetica-fecha-ano-com-saldo-positivo.html</a:t>
            </a:r>
            <a:endParaRPr lang="pt-BR" sz="1600" dirty="0">
              <a:solidFill>
                <a:srgbClr val="EFEFEF"/>
              </a:solidFill>
              <a:latin typeface="PT Serif"/>
              <a:hlinkClick r:id="rId4"/>
            </a:endParaRPr>
          </a:p>
          <a:p>
            <a:endParaRPr lang="pt-BR" sz="1600" dirty="0">
              <a:solidFill>
                <a:srgbClr val="EFEFEF"/>
              </a:solidFill>
              <a:latin typeface="PT Serif"/>
            </a:endParaRPr>
          </a:p>
          <a:p>
            <a:r>
              <a:rPr lang="pt-BR" dirty="0">
                <a:solidFill>
                  <a:schemeClr val="bg1"/>
                </a:solidFill>
              </a:rPr>
              <a:t>⁴</a:t>
            </a:r>
            <a:r>
              <a:rPr lang="pt-BR" dirty="0"/>
              <a:t> </a:t>
            </a:r>
            <a:r>
              <a:rPr lang="pt-BR" sz="1600" dirty="0">
                <a:solidFill>
                  <a:srgbClr val="EFEFEF"/>
                </a:solidFill>
                <a:latin typeface="PT Serif"/>
              </a:rPr>
              <a:t>http://ibeco.com.br/blog/estetica-um-mercado-de-bilhoes-para-profissionais-da-saude/</a:t>
            </a:r>
          </a:p>
        </p:txBody>
      </p:sp>
      <p:sp>
        <p:nvSpPr>
          <p:cNvPr id="6" name="Shape 279">
            <a:extLst>
              <a:ext uri="{FF2B5EF4-FFF2-40B4-BE49-F238E27FC236}">
                <a16:creationId xmlns:a16="http://schemas.microsoft.com/office/drawing/2014/main" id="{003642CB-C430-4E9F-A48B-F19C8B13D64A}"/>
              </a:ext>
            </a:extLst>
          </p:cNvPr>
          <p:cNvSpPr txBox="1">
            <a:spLocks/>
          </p:cNvSpPr>
          <p:nvPr/>
        </p:nvSpPr>
        <p:spPr>
          <a:xfrm>
            <a:off x="824107" y="503476"/>
            <a:ext cx="5831872" cy="485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EFEFEF"/>
              </a:buClr>
              <a:buSzPct val="100000"/>
              <a:buFont typeface="Montserrat"/>
              <a:buNone/>
              <a:defRPr sz="3600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200" dirty="0">
                <a:solidFill>
                  <a:srgbClr val="D2E1B0"/>
                </a:solidFill>
              </a:rPr>
              <a:t>REFERÊNCIAS</a:t>
            </a:r>
            <a:endParaRPr lang="en" sz="3200" dirty="0">
              <a:solidFill>
                <a:srgbClr val="D2E1B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C3056-11C8-4D51-BF7F-5E7729355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1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7DD1870-A7C1-45AD-88B8-BD361CC04C0F}"/>
              </a:ext>
            </a:extLst>
          </p:cNvPr>
          <p:cNvSpPr/>
          <p:nvPr/>
        </p:nvSpPr>
        <p:spPr>
          <a:xfrm>
            <a:off x="186057" y="4159773"/>
            <a:ext cx="4298119" cy="848299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1100FE-4E49-4DD6-A46E-5FF079CF3940}"/>
              </a:ext>
            </a:extLst>
          </p:cNvPr>
          <p:cNvSpPr/>
          <p:nvPr/>
        </p:nvSpPr>
        <p:spPr>
          <a:xfrm>
            <a:off x="1049262" y="3203062"/>
            <a:ext cx="4641418" cy="848299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FD057-D186-4081-B186-1D0C1E3065A4}"/>
              </a:ext>
            </a:extLst>
          </p:cNvPr>
          <p:cNvSpPr/>
          <p:nvPr/>
        </p:nvSpPr>
        <p:spPr>
          <a:xfrm>
            <a:off x="196367" y="2246351"/>
            <a:ext cx="4287810" cy="848299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B5422-214F-4A1E-B30F-405C65329F1C}"/>
              </a:ext>
            </a:extLst>
          </p:cNvPr>
          <p:cNvSpPr/>
          <p:nvPr/>
        </p:nvSpPr>
        <p:spPr>
          <a:xfrm>
            <a:off x="1049262" y="1286315"/>
            <a:ext cx="4645752" cy="848299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819647" y="262194"/>
            <a:ext cx="4177444" cy="697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dirty="0">
                <a:solidFill>
                  <a:srgbClr val="D8C698"/>
                </a:solidFill>
              </a:rPr>
              <a:t>QUEM SOMOS NÓS</a:t>
            </a:r>
            <a:endParaRPr lang="en" dirty="0">
              <a:solidFill>
                <a:srgbClr val="D8C698"/>
              </a:solidFill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049262" y="1286316"/>
            <a:ext cx="4635441" cy="8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1" algn="ctr">
              <a:buNone/>
            </a:pPr>
            <a:r>
              <a:rPr lang="pt-BR" b="1" dirty="0"/>
              <a:t>Empreendedorismo e Geração de Ideias</a:t>
            </a:r>
          </a:p>
          <a:p>
            <a:endParaRPr lang="pt-BR" dirty="0"/>
          </a:p>
        </p:txBody>
      </p:sp>
      <p:pic>
        <p:nvPicPr>
          <p:cNvPr id="311" name="Shape 311" descr="office.jpg"/>
          <p:cNvPicPr preferRelativeResize="0"/>
          <p:nvPr/>
        </p:nvPicPr>
        <p:blipFill rotWithShape="1">
          <a:blip r:embed="rId3">
            <a:alphaModFix/>
          </a:blip>
          <a:srcRect l="10736" r="24817"/>
          <a:stretch/>
        </p:blipFill>
        <p:spPr>
          <a:xfrm>
            <a:off x="5829301" y="1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10">
            <a:extLst>
              <a:ext uri="{FF2B5EF4-FFF2-40B4-BE49-F238E27FC236}">
                <a16:creationId xmlns:a16="http://schemas.microsoft.com/office/drawing/2014/main" id="{B174D6DD-8103-4D6C-943F-F3BF1B41C07D}"/>
              </a:ext>
            </a:extLst>
          </p:cNvPr>
          <p:cNvSpPr txBox="1">
            <a:spLocks/>
          </p:cNvSpPr>
          <p:nvPr/>
        </p:nvSpPr>
        <p:spPr>
          <a:xfrm>
            <a:off x="196367" y="2360297"/>
            <a:ext cx="4287809" cy="880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lvl="1" algn="ctr">
              <a:buNone/>
            </a:pPr>
            <a:r>
              <a:rPr lang="pt-BR" b="1" dirty="0"/>
              <a:t>Marketing Digital</a:t>
            </a:r>
          </a:p>
        </p:txBody>
      </p:sp>
      <p:sp>
        <p:nvSpPr>
          <p:cNvPr id="17" name="Shape 310">
            <a:extLst>
              <a:ext uri="{FF2B5EF4-FFF2-40B4-BE49-F238E27FC236}">
                <a16:creationId xmlns:a16="http://schemas.microsoft.com/office/drawing/2014/main" id="{E7B6B8DC-5B3F-4D15-A255-A53A6585276A}"/>
              </a:ext>
            </a:extLst>
          </p:cNvPr>
          <p:cNvSpPr txBox="1">
            <a:spLocks/>
          </p:cNvSpPr>
          <p:nvPr/>
        </p:nvSpPr>
        <p:spPr>
          <a:xfrm>
            <a:off x="1042293" y="3350924"/>
            <a:ext cx="4635441" cy="8309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lvl="1" algn="ctr">
              <a:buNone/>
            </a:pPr>
            <a:r>
              <a:rPr lang="pt-BR" b="1" dirty="0"/>
              <a:t>Tecnologia da Informação</a:t>
            </a:r>
          </a:p>
        </p:txBody>
      </p:sp>
      <p:sp>
        <p:nvSpPr>
          <p:cNvPr id="18" name="Shape 310">
            <a:extLst>
              <a:ext uri="{FF2B5EF4-FFF2-40B4-BE49-F238E27FC236}">
                <a16:creationId xmlns:a16="http://schemas.microsoft.com/office/drawing/2014/main" id="{ED60CA30-8BF8-41EC-A8F9-10529A04CF3F}"/>
              </a:ext>
            </a:extLst>
          </p:cNvPr>
          <p:cNvSpPr txBox="1">
            <a:spLocks/>
          </p:cNvSpPr>
          <p:nvPr/>
        </p:nvSpPr>
        <p:spPr>
          <a:xfrm>
            <a:off x="196367" y="4297998"/>
            <a:ext cx="4287809" cy="8309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lvl="1" algn="ctr">
              <a:buNone/>
            </a:pPr>
            <a:r>
              <a:rPr lang="pt-BR" b="1" dirty="0"/>
              <a:t>Gestão da Projetos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E95552-9EF6-4F3E-8BE4-F2AFB5AA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5" y="1320763"/>
            <a:ext cx="678227" cy="6782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E63DA4-9AD3-4F1B-A4BC-C4511C328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55" y="3285647"/>
            <a:ext cx="640386" cy="6403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0BDC30-E3A1-4009-BA98-47668F62D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539" y="2310324"/>
            <a:ext cx="725777" cy="7257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4FBA27-BB8F-4B21-8CDD-672987D1C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419" y="4250689"/>
            <a:ext cx="725777" cy="699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5BBFE5-047B-496C-AE72-42E3389CAC01}"/>
              </a:ext>
            </a:extLst>
          </p:cNvPr>
          <p:cNvSpPr/>
          <p:nvPr/>
        </p:nvSpPr>
        <p:spPr>
          <a:xfrm>
            <a:off x="850605" y="1628299"/>
            <a:ext cx="33279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i="1" dirty="0">
                <a:solidFill>
                  <a:srgbClr val="EFEFEF"/>
                </a:solidFill>
                <a:latin typeface="PT Serif"/>
                <a:sym typeface="PT Serif"/>
              </a:rPr>
              <a:t>Necessidade não explorada no mercado de saúde e estética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ECBFD-1D30-4088-A66A-DFC3A2E1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43" y="-148314"/>
            <a:ext cx="1273247" cy="1273247"/>
          </a:xfrm>
          <a:prstGeom prst="rect">
            <a:avLst/>
          </a:prstGeom>
        </p:spPr>
      </p:pic>
      <p:sp>
        <p:nvSpPr>
          <p:cNvPr id="8" name="Shape 262">
            <a:extLst>
              <a:ext uri="{FF2B5EF4-FFF2-40B4-BE49-F238E27FC236}">
                <a16:creationId xmlns:a16="http://schemas.microsoft.com/office/drawing/2014/main" id="{9355E6B8-5145-42BC-9C6C-BC45F22EDD51}"/>
              </a:ext>
            </a:extLst>
          </p:cNvPr>
          <p:cNvSpPr txBox="1">
            <a:spLocks/>
          </p:cNvSpPr>
          <p:nvPr/>
        </p:nvSpPr>
        <p:spPr>
          <a:xfrm>
            <a:off x="850605" y="1038001"/>
            <a:ext cx="3327990" cy="592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A EMPRESA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91D0DF-8782-475F-AF88-BD245F0758DD}"/>
              </a:ext>
            </a:extLst>
          </p:cNvPr>
          <p:cNvSpPr/>
          <p:nvPr/>
        </p:nvSpPr>
        <p:spPr>
          <a:xfrm>
            <a:off x="4922885" y="1669733"/>
            <a:ext cx="33917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i="1" dirty="0">
                <a:solidFill>
                  <a:srgbClr val="EFEFEF"/>
                </a:solidFill>
                <a:latin typeface="PT Serif"/>
                <a:sym typeface="PT Serif"/>
              </a:rPr>
              <a:t>Sociedade limitada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D7DC6E-0D91-4138-9791-C47F400FFDE4}"/>
              </a:ext>
            </a:extLst>
          </p:cNvPr>
          <p:cNvSpPr/>
          <p:nvPr/>
        </p:nvSpPr>
        <p:spPr>
          <a:xfrm>
            <a:off x="4922885" y="3673995"/>
            <a:ext cx="3391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i="1" dirty="0">
                <a:solidFill>
                  <a:srgbClr val="EFEFEF"/>
                </a:solidFill>
                <a:latin typeface="PT Serif"/>
                <a:sym typeface="PT Serif"/>
              </a:rPr>
              <a:t>Tributação Simples nacional</a:t>
            </a:r>
          </a:p>
        </p:txBody>
      </p:sp>
      <p:sp>
        <p:nvSpPr>
          <p:cNvPr id="17" name="Shape 262">
            <a:extLst>
              <a:ext uri="{FF2B5EF4-FFF2-40B4-BE49-F238E27FC236}">
                <a16:creationId xmlns:a16="http://schemas.microsoft.com/office/drawing/2014/main" id="{994478E4-AF09-40EC-9A4F-B656A89B8355}"/>
              </a:ext>
            </a:extLst>
          </p:cNvPr>
          <p:cNvSpPr txBox="1">
            <a:spLocks/>
          </p:cNvSpPr>
          <p:nvPr/>
        </p:nvSpPr>
        <p:spPr>
          <a:xfrm>
            <a:off x="4922885" y="998719"/>
            <a:ext cx="3391785" cy="671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ORGANIZAÇÃO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8" name="Shape 262">
            <a:extLst>
              <a:ext uri="{FF2B5EF4-FFF2-40B4-BE49-F238E27FC236}">
                <a16:creationId xmlns:a16="http://schemas.microsoft.com/office/drawing/2014/main" id="{913609A5-2BCC-451F-9D9D-23F7677B1F8A}"/>
              </a:ext>
            </a:extLst>
          </p:cNvPr>
          <p:cNvSpPr txBox="1">
            <a:spLocks/>
          </p:cNvSpPr>
          <p:nvPr/>
        </p:nvSpPr>
        <p:spPr>
          <a:xfrm>
            <a:off x="850604" y="3041468"/>
            <a:ext cx="3327991" cy="632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PORQUE?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9" name="Shape 262">
            <a:extLst>
              <a:ext uri="{FF2B5EF4-FFF2-40B4-BE49-F238E27FC236}">
                <a16:creationId xmlns:a16="http://schemas.microsoft.com/office/drawing/2014/main" id="{8251D09C-C5A5-4287-9231-0908FF8595C0}"/>
              </a:ext>
            </a:extLst>
          </p:cNvPr>
          <p:cNvSpPr txBox="1">
            <a:spLocks/>
          </p:cNvSpPr>
          <p:nvPr/>
        </p:nvSpPr>
        <p:spPr>
          <a:xfrm>
            <a:off x="4922885" y="3041466"/>
            <a:ext cx="3391786" cy="632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TRIBUTAÇÃO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57C346-6D31-4B5D-BA04-B59A880747A1}"/>
              </a:ext>
            </a:extLst>
          </p:cNvPr>
          <p:cNvSpPr/>
          <p:nvPr/>
        </p:nvSpPr>
        <p:spPr>
          <a:xfrm>
            <a:off x="850605" y="3673995"/>
            <a:ext cx="33279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i="1" dirty="0">
                <a:solidFill>
                  <a:srgbClr val="EFEFEF"/>
                </a:solidFill>
                <a:latin typeface="PT Serif"/>
                <a:sym typeface="PT Serif"/>
              </a:rPr>
              <a:t>Gerar valor à sociedade através de ideias inovadoras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E22467-1F46-4097-829B-5D0CDF37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4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2">
            <a:extLst>
              <a:ext uri="{FF2B5EF4-FFF2-40B4-BE49-F238E27FC236}">
                <a16:creationId xmlns:a16="http://schemas.microsoft.com/office/drawing/2014/main" id="{5D6CCB9B-280A-4E3A-A1E7-CCB1015622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38623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PROBLEMAS QUE O CLIENTE ENFRENTA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A6E46-403E-40F3-9A49-AF2A99D2B1A3}"/>
              </a:ext>
            </a:extLst>
          </p:cNvPr>
          <p:cNvSpPr/>
          <p:nvPr/>
        </p:nvSpPr>
        <p:spPr>
          <a:xfrm>
            <a:off x="3338623" y="317750"/>
            <a:ext cx="49760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Estética é uma área com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pouco</a:t>
            </a:r>
            <a:r>
              <a:rPr lang="pt-BR" sz="2100" b="1" dirty="0">
                <a:solidFill>
                  <a:srgbClr val="EFEFEF"/>
                </a:solidFill>
                <a:latin typeface="PT Serif"/>
              </a:rPr>
              <a:t>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investimento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financeiro e tecnológico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33532-55C7-40D1-AC77-6C34CCFA0E1D}"/>
              </a:ext>
            </a:extLst>
          </p:cNvPr>
          <p:cNvSpPr/>
          <p:nvPr/>
        </p:nvSpPr>
        <p:spPr>
          <a:xfrm>
            <a:off x="3338623" y="2474031"/>
            <a:ext cx="4976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Consultas marcadas de forma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precária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,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antiquada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e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primitiva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13E12-6D89-4A7A-8E8A-8C29D5EC18CF}"/>
              </a:ext>
            </a:extLst>
          </p:cNvPr>
          <p:cNvSpPr/>
          <p:nvPr/>
        </p:nvSpPr>
        <p:spPr>
          <a:xfrm>
            <a:off x="3338622" y="1559126"/>
            <a:ext cx="49760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O pagamento só é feito na hora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729E71-3BF2-4315-AE18-5CA5CF980451}"/>
              </a:ext>
            </a:extLst>
          </p:cNvPr>
          <p:cNvSpPr/>
          <p:nvPr/>
        </p:nvSpPr>
        <p:spPr>
          <a:xfrm>
            <a:off x="3338623" y="3740857"/>
            <a:ext cx="4976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Poucas campanhas de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marketing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bem elaboradas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ACE5A-EA44-409B-9D03-07A78695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2">
            <a:extLst>
              <a:ext uri="{FF2B5EF4-FFF2-40B4-BE49-F238E27FC236}">
                <a16:creationId xmlns:a16="http://schemas.microsoft.com/office/drawing/2014/main" id="{E3578D66-9DD8-469F-B19D-5E38479610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38623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PROBLEMAS QUE QUEREMOS RESOLVER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1B0C35-249E-42A2-A7B4-62C62A83350D}"/>
              </a:ext>
            </a:extLst>
          </p:cNvPr>
          <p:cNvSpPr/>
          <p:nvPr/>
        </p:nvSpPr>
        <p:spPr>
          <a:xfrm>
            <a:off x="3338623" y="538152"/>
            <a:ext cx="496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b="1" dirty="0">
                <a:solidFill>
                  <a:srgbClr val="D2E1B0"/>
                </a:solidFill>
                <a:latin typeface="PT Serif"/>
              </a:rPr>
              <a:t>Fomentar o mercado</a:t>
            </a:r>
            <a:r>
              <a:rPr lang="pt-BR" sz="2100" dirty="0">
                <a:solidFill>
                  <a:srgbClr val="D2E1B0"/>
                </a:solidFill>
                <a:latin typeface="PT Serif"/>
              </a:rPr>
              <a:t> 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de saúde e estética pouco explorado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5FAEF-ACFF-4989-A507-3D7ED499A8D7}"/>
              </a:ext>
            </a:extLst>
          </p:cNvPr>
          <p:cNvSpPr/>
          <p:nvPr/>
        </p:nvSpPr>
        <p:spPr>
          <a:xfrm>
            <a:off x="3338623" y="1787611"/>
            <a:ext cx="49654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Disponibilizar um sistema de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agendamento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,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pagamento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facilitado e de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inteligência de negócios</a:t>
            </a:r>
          </a:p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75BC3-4CE5-4A28-8E43-C81AB1D2D882}"/>
              </a:ext>
            </a:extLst>
          </p:cNvPr>
          <p:cNvSpPr/>
          <p:nvPr/>
        </p:nvSpPr>
        <p:spPr>
          <a:xfrm>
            <a:off x="3338623" y="3291983"/>
            <a:ext cx="496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Inserir o sistema de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cashback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no mercado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DAA97B-4890-4AB2-A410-914FE23FDC9E}"/>
              </a:ext>
            </a:extLst>
          </p:cNvPr>
          <p:cNvSpPr/>
          <p:nvPr/>
        </p:nvSpPr>
        <p:spPr>
          <a:xfrm>
            <a:off x="3338623" y="4057532"/>
            <a:ext cx="496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Desenvolver uma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plataforma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</a:t>
            </a:r>
            <a:r>
              <a:rPr lang="pt-BR" sz="21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T Serif"/>
              </a:rPr>
              <a:t>de divulgação promoções 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6A274C-1500-4A83-8C83-E0120FFF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3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62">
            <a:extLst>
              <a:ext uri="{FF2B5EF4-FFF2-40B4-BE49-F238E27FC236}">
                <a16:creationId xmlns:a16="http://schemas.microsoft.com/office/drawing/2014/main" id="{5D6CCB9B-280A-4E3A-A1E7-CCB1015622B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754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... E O QUE NOSSO SERVIÇO FAZ?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0E839-C1C1-4E0B-88C6-45C713D36E96}"/>
              </a:ext>
            </a:extLst>
          </p:cNvPr>
          <p:cNvSpPr/>
          <p:nvPr/>
        </p:nvSpPr>
        <p:spPr>
          <a:xfrm>
            <a:off x="3700129" y="1746856"/>
            <a:ext cx="5263117" cy="1890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EFEFEF"/>
                </a:solidFill>
                <a:latin typeface="PT Serif"/>
              </a:rPr>
              <a:t>GERENCIA PROMOÇÕES DE CASHBACK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EFEFEF"/>
                </a:solidFill>
                <a:latin typeface="PT Serif"/>
              </a:rPr>
              <a:t>APLICATIVO PARA CELULARES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000" b="1" dirty="0">
                <a:solidFill>
                  <a:srgbClr val="EFEFEF"/>
                </a:solidFill>
                <a:latin typeface="PT Serif"/>
              </a:rPr>
              <a:t>PLATAFORMA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A434-FC3E-43AF-8AD1-F9D1B8794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"/>
          <a:stretch/>
        </p:blipFill>
        <p:spPr>
          <a:xfrm>
            <a:off x="1015591" y="1413096"/>
            <a:ext cx="1682750" cy="2946400"/>
          </a:xfrm>
          <a:prstGeom prst="rect">
            <a:avLst/>
          </a:prstGeom>
        </p:spPr>
      </p:pic>
      <p:sp>
        <p:nvSpPr>
          <p:cNvPr id="6" name="Shape 395">
            <a:extLst>
              <a:ext uri="{FF2B5EF4-FFF2-40B4-BE49-F238E27FC236}">
                <a16:creationId xmlns:a16="http://schemas.microsoft.com/office/drawing/2014/main" id="{8C9BBDE7-6A99-4FC2-9501-C6D0DFECAA58}"/>
              </a:ext>
            </a:extLst>
          </p:cNvPr>
          <p:cNvSpPr/>
          <p:nvPr/>
        </p:nvSpPr>
        <p:spPr>
          <a:xfrm>
            <a:off x="918261" y="907071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5C65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69224-B2F0-4F9D-84F3-FF6AEB92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684D4C-E088-4331-9F65-F95A49BF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9" y="1456659"/>
            <a:ext cx="1616148" cy="2828261"/>
          </a:xfrm>
          <a:prstGeom prst="rect">
            <a:avLst/>
          </a:prstGeom>
        </p:spPr>
      </p:pic>
      <p:sp>
        <p:nvSpPr>
          <p:cNvPr id="3" name="Shape 262">
            <a:extLst>
              <a:ext uri="{FF2B5EF4-FFF2-40B4-BE49-F238E27FC236}">
                <a16:creationId xmlns:a16="http://schemas.microsoft.com/office/drawing/2014/main" id="{5D6CCB9B-280A-4E3A-A1E7-CCB1015622B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7549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... E O QUE NOSSO SERVIÇO FAZ?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6" name="Shape 395">
            <a:extLst>
              <a:ext uri="{FF2B5EF4-FFF2-40B4-BE49-F238E27FC236}">
                <a16:creationId xmlns:a16="http://schemas.microsoft.com/office/drawing/2014/main" id="{8C9BBDE7-6A99-4FC2-9501-C6D0DFECAA58}"/>
              </a:ext>
            </a:extLst>
          </p:cNvPr>
          <p:cNvSpPr/>
          <p:nvPr/>
        </p:nvSpPr>
        <p:spPr>
          <a:xfrm>
            <a:off x="918261" y="907071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5C65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E54A2-BB0C-4DFA-95A2-0CBC49C5CEF5}"/>
              </a:ext>
            </a:extLst>
          </p:cNvPr>
          <p:cNvSpPr/>
          <p:nvPr/>
        </p:nvSpPr>
        <p:spPr>
          <a:xfrm>
            <a:off x="3583174" y="1753043"/>
            <a:ext cx="519932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/>
            <a:r>
              <a:rPr lang="pt-BR" sz="2400" b="1" dirty="0">
                <a:solidFill>
                  <a:srgbClr val="EFEFEF"/>
                </a:solidFill>
                <a:latin typeface="PT Serif"/>
              </a:rPr>
              <a:t>Ofecere às clínicas de estética:</a:t>
            </a:r>
            <a:endParaRPr lang="pt-BR" sz="2100" dirty="0">
              <a:solidFill>
                <a:srgbClr val="EFEFEF"/>
              </a:solidFill>
              <a:latin typeface="PT Serif"/>
            </a:endParaRPr>
          </a:p>
          <a:p>
            <a:pPr marL="342900" lvl="6" indent="-342900">
              <a:buFont typeface="Wingdings" panose="05000000000000000000" pitchFamily="2" charset="2"/>
              <a:buChar char="ü"/>
            </a:pPr>
            <a:r>
              <a:rPr lang="pt-BR" sz="2100" dirty="0">
                <a:solidFill>
                  <a:srgbClr val="EFEFEF"/>
                </a:solidFill>
                <a:latin typeface="PT Serif"/>
              </a:rPr>
              <a:t>Sistema de anúncios</a:t>
            </a:r>
          </a:p>
          <a:p>
            <a:pPr marL="342900" lvl="6" indent="-342900">
              <a:buFont typeface="Wingdings" panose="05000000000000000000" pitchFamily="2" charset="2"/>
              <a:buChar char="ü"/>
            </a:pPr>
            <a:r>
              <a:rPr lang="pt-BR" sz="2100" dirty="0">
                <a:solidFill>
                  <a:srgbClr val="EFEFEF"/>
                </a:solidFill>
                <a:latin typeface="PT Serif"/>
              </a:rPr>
              <a:t>Sistema de pagamentos</a:t>
            </a:r>
          </a:p>
          <a:p>
            <a:pPr marL="342900" lvl="6" indent="-342900">
              <a:buFont typeface="Wingdings" panose="05000000000000000000" pitchFamily="2" charset="2"/>
              <a:buChar char="ü"/>
            </a:pPr>
            <a:r>
              <a:rPr lang="pt-BR" sz="2100" dirty="0">
                <a:solidFill>
                  <a:srgbClr val="EFEFEF"/>
                </a:solidFill>
                <a:latin typeface="PT Serif"/>
              </a:rPr>
              <a:t>Análise de vendas</a:t>
            </a:r>
          </a:p>
          <a:p>
            <a:pPr marL="342900" lvl="6" indent="-342900">
              <a:buFont typeface="Wingdings" panose="05000000000000000000" pitchFamily="2" charset="2"/>
              <a:buChar char="ü"/>
            </a:pPr>
            <a:r>
              <a:rPr lang="pt-BR" sz="2100" dirty="0">
                <a:solidFill>
                  <a:srgbClr val="EFEFEF"/>
                </a:solidFill>
                <a:latin typeface="PT Serif"/>
              </a:rPr>
              <a:t>Análise de clientes</a:t>
            </a:r>
          </a:p>
          <a:p>
            <a:pPr marL="342900" lvl="6" indent="-342900">
              <a:buFont typeface="Wingdings" panose="05000000000000000000" pitchFamily="2" charset="2"/>
              <a:buChar char="ü"/>
            </a:pPr>
            <a:r>
              <a:rPr lang="pt-BR" sz="2100" dirty="0">
                <a:solidFill>
                  <a:srgbClr val="EFEFEF"/>
                </a:solidFill>
                <a:latin typeface="PT Serif"/>
              </a:rPr>
              <a:t>Análise de mercado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A97DE-54AC-47C5-985F-68FC5605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00432E0-2D73-4B25-A9F5-8E8C83CC7939}"/>
              </a:ext>
            </a:extLst>
          </p:cNvPr>
          <p:cNvSpPr/>
          <p:nvPr/>
        </p:nvSpPr>
        <p:spPr>
          <a:xfrm>
            <a:off x="4497571" y="2061686"/>
            <a:ext cx="3817089" cy="2506402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E0CE9-EB46-4A91-B189-57C1E4A02E53}"/>
              </a:ext>
            </a:extLst>
          </p:cNvPr>
          <p:cNvSpPr/>
          <p:nvPr/>
        </p:nvSpPr>
        <p:spPr>
          <a:xfrm>
            <a:off x="318976" y="2061686"/>
            <a:ext cx="3817089" cy="2506402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solidFill>
              <a:srgbClr val="D8C698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hape 262">
            <a:extLst>
              <a:ext uri="{FF2B5EF4-FFF2-40B4-BE49-F238E27FC236}">
                <a16:creationId xmlns:a16="http://schemas.microsoft.com/office/drawing/2014/main" id="{E3578D66-9DD8-469F-B19D-5E384796105F}"/>
              </a:ext>
            </a:extLst>
          </p:cNvPr>
          <p:cNvSpPr txBox="1">
            <a:spLocks/>
          </p:cNvSpPr>
          <p:nvPr/>
        </p:nvSpPr>
        <p:spPr>
          <a:xfrm>
            <a:off x="2913320" y="-267098"/>
            <a:ext cx="2908005" cy="161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⊸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▫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Char char="⋅"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PT Serif"/>
              <a:buNone/>
              <a:defRPr sz="2400" b="0" i="0" u="none" strike="noStrike" cap="none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pt-BR" sz="3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COMO FUNCIONA?</a:t>
            </a:r>
            <a:endParaRPr lang="en" sz="3200" b="1" dirty="0">
              <a:solidFill>
                <a:schemeClr val="accent3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1B0C35-249E-42A2-A7B4-62C62A83350D}"/>
              </a:ext>
            </a:extLst>
          </p:cNvPr>
          <p:cNvSpPr/>
          <p:nvPr/>
        </p:nvSpPr>
        <p:spPr>
          <a:xfrm>
            <a:off x="318976" y="3031983"/>
            <a:ext cx="3817089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2100" dirty="0">
                <a:solidFill>
                  <a:srgbClr val="EFEFEF"/>
                </a:solidFill>
                <a:latin typeface="PT Serif"/>
              </a:rPr>
              <a:t>Pagamento inicial + taxa relativa ao seu lucro final</a:t>
            </a:r>
          </a:p>
        </p:txBody>
      </p:sp>
      <p:sp>
        <p:nvSpPr>
          <p:cNvPr id="8" name="Shape 279">
            <a:extLst>
              <a:ext uri="{FF2B5EF4-FFF2-40B4-BE49-F238E27FC236}">
                <a16:creationId xmlns:a16="http://schemas.microsoft.com/office/drawing/2014/main" id="{8E5B63EF-D044-4F6E-899C-1E3578100F18}"/>
              </a:ext>
            </a:extLst>
          </p:cNvPr>
          <p:cNvSpPr txBox="1">
            <a:spLocks/>
          </p:cNvSpPr>
          <p:nvPr/>
        </p:nvSpPr>
        <p:spPr>
          <a:xfrm>
            <a:off x="318976" y="2061686"/>
            <a:ext cx="3817089" cy="7349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3200" b="1" dirty="0">
                <a:solidFill>
                  <a:srgbClr val="D2E1B0"/>
                </a:solidFill>
                <a:latin typeface="Montserrat" panose="020B0604020202020204" charset="0"/>
              </a:rPr>
              <a:t>Clínicas</a:t>
            </a:r>
            <a:endParaRPr lang="en" sz="3200" b="1" dirty="0">
              <a:solidFill>
                <a:srgbClr val="D2E1B0"/>
              </a:solidFill>
              <a:latin typeface="Montserrat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95EB3-CB08-41B3-AC94-2AEDC94F5CF6}"/>
              </a:ext>
            </a:extLst>
          </p:cNvPr>
          <p:cNvSpPr/>
          <p:nvPr/>
        </p:nvSpPr>
        <p:spPr>
          <a:xfrm>
            <a:off x="4497571" y="2796630"/>
            <a:ext cx="38170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100" b="1" dirty="0">
                <a:solidFill>
                  <a:srgbClr val="92D050"/>
                </a:solidFill>
                <a:latin typeface="PT Serif"/>
              </a:rPr>
              <a:t>Não pagam 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para usar o serviço e </a:t>
            </a:r>
            <a:r>
              <a:rPr lang="pt-BR" sz="2100" b="1" dirty="0">
                <a:solidFill>
                  <a:srgbClr val="92D050"/>
                </a:solidFill>
                <a:latin typeface="PT Serif"/>
              </a:rPr>
              <a:t>recebem parte do preço pago</a:t>
            </a:r>
            <a:r>
              <a:rPr lang="pt-BR" sz="2100" dirty="0">
                <a:solidFill>
                  <a:srgbClr val="EFEFEF"/>
                </a:solidFill>
                <a:latin typeface="PT Serif"/>
              </a:rPr>
              <a:t> no uso dos serviços e produto das clínicas</a:t>
            </a:r>
            <a:endParaRPr lang="en-US" sz="2100" dirty="0">
              <a:solidFill>
                <a:srgbClr val="EFEFEF"/>
              </a:solidFill>
              <a:latin typeface="PT Serif"/>
            </a:endParaRPr>
          </a:p>
          <a:p>
            <a:endParaRPr lang="pt-BR" sz="2100" dirty="0">
              <a:solidFill>
                <a:srgbClr val="EFEFEF"/>
              </a:solidFill>
              <a:latin typeface="PT Serif"/>
            </a:endParaRPr>
          </a:p>
        </p:txBody>
      </p:sp>
      <p:sp>
        <p:nvSpPr>
          <p:cNvPr id="10" name="Shape 279">
            <a:extLst>
              <a:ext uri="{FF2B5EF4-FFF2-40B4-BE49-F238E27FC236}">
                <a16:creationId xmlns:a16="http://schemas.microsoft.com/office/drawing/2014/main" id="{BEEEF74A-3D72-44B7-90BB-FC83E1878F22}"/>
              </a:ext>
            </a:extLst>
          </p:cNvPr>
          <p:cNvSpPr txBox="1">
            <a:spLocks/>
          </p:cNvSpPr>
          <p:nvPr/>
        </p:nvSpPr>
        <p:spPr>
          <a:xfrm>
            <a:off x="4497571" y="2061686"/>
            <a:ext cx="3817089" cy="7349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3200" b="1" dirty="0">
                <a:solidFill>
                  <a:srgbClr val="D2E1B0"/>
                </a:solidFill>
                <a:latin typeface="Montserrat" panose="020B0604020202020204" charset="0"/>
              </a:rPr>
              <a:t>Usuários</a:t>
            </a:r>
            <a:endParaRPr lang="en" sz="3200" b="1" dirty="0">
              <a:solidFill>
                <a:srgbClr val="D2E1B0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6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1480947" y="1088066"/>
            <a:ext cx="58205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pt-BR" sz="4400" dirty="0"/>
              <a:t>CONCORRENTES</a:t>
            </a:r>
            <a:endParaRPr lang="en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F8FDB-264E-4700-B932-37D6F1CC50E0}"/>
              </a:ext>
            </a:extLst>
          </p:cNvPr>
          <p:cNvSpPr/>
          <p:nvPr/>
        </p:nvSpPr>
        <p:spPr>
          <a:xfrm>
            <a:off x="0" y="1989772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EFEFEF"/>
                </a:solidFill>
                <a:latin typeface="Montserrat"/>
                <a:sym typeface="Montserrat"/>
              </a:rPr>
              <a:t>Beblue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08100-2284-46D0-8BDA-5AE60DB7BEB4}"/>
              </a:ext>
            </a:extLst>
          </p:cNvPr>
          <p:cNvSpPr/>
          <p:nvPr/>
        </p:nvSpPr>
        <p:spPr>
          <a:xfrm>
            <a:off x="0" y="2653148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EFEFEF"/>
                </a:solidFill>
                <a:latin typeface="Montserrat"/>
              </a:rPr>
              <a:t>Meliuzz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9FC384-8251-4407-96F0-545D1051D973}"/>
              </a:ext>
            </a:extLst>
          </p:cNvPr>
          <p:cNvSpPr/>
          <p:nvPr/>
        </p:nvSpPr>
        <p:spPr>
          <a:xfrm>
            <a:off x="0" y="3345223"/>
            <a:ext cx="9152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EFEFEF"/>
                </a:solidFill>
                <a:latin typeface="Montserrat"/>
              </a:rPr>
              <a:t>Be</a:t>
            </a:r>
            <a:r>
              <a:rPr lang="pt-BR" dirty="0"/>
              <a:t> </a:t>
            </a:r>
            <a:r>
              <a:rPr lang="pt-BR" sz="3600" b="1" dirty="0">
                <a:solidFill>
                  <a:srgbClr val="EFEFEF"/>
                </a:solidFill>
                <a:latin typeface="Montserrat"/>
              </a:rPr>
              <a:t>Ruby</a:t>
            </a:r>
          </a:p>
        </p:txBody>
      </p:sp>
      <p:grpSp>
        <p:nvGrpSpPr>
          <p:cNvPr id="18" name="Shape 540">
            <a:extLst>
              <a:ext uri="{FF2B5EF4-FFF2-40B4-BE49-F238E27FC236}">
                <a16:creationId xmlns:a16="http://schemas.microsoft.com/office/drawing/2014/main" id="{719DF258-F6CD-4461-A97D-2C54D96B2331}"/>
              </a:ext>
            </a:extLst>
          </p:cNvPr>
          <p:cNvGrpSpPr/>
          <p:nvPr/>
        </p:nvGrpSpPr>
        <p:grpSpPr>
          <a:xfrm>
            <a:off x="3214056" y="2122026"/>
            <a:ext cx="358351" cy="381822"/>
            <a:chOff x="5970800" y="1619250"/>
            <a:chExt cx="428650" cy="456725"/>
          </a:xfrm>
        </p:grpSpPr>
        <p:sp>
          <p:nvSpPr>
            <p:cNvPr id="19" name="Shape 541">
              <a:extLst>
                <a:ext uri="{FF2B5EF4-FFF2-40B4-BE49-F238E27FC236}">
                  <a16:creationId xmlns:a16="http://schemas.microsoft.com/office/drawing/2014/main" id="{A4B631AB-4CCF-46E6-804B-8C7AE86353B0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42">
              <a:extLst>
                <a:ext uri="{FF2B5EF4-FFF2-40B4-BE49-F238E27FC236}">
                  <a16:creationId xmlns:a16="http://schemas.microsoft.com/office/drawing/2014/main" id="{AADE6A70-0911-47D0-BB44-14896978C813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43">
              <a:extLst>
                <a:ext uri="{FF2B5EF4-FFF2-40B4-BE49-F238E27FC236}">
                  <a16:creationId xmlns:a16="http://schemas.microsoft.com/office/drawing/2014/main" id="{F2E8EDE2-6FA9-4673-824A-B1CFBB6A2368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544">
              <a:extLst>
                <a:ext uri="{FF2B5EF4-FFF2-40B4-BE49-F238E27FC236}">
                  <a16:creationId xmlns:a16="http://schemas.microsoft.com/office/drawing/2014/main" id="{98A97896-D7F1-4A30-B9A8-91A33CBF0E8C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45">
              <a:extLst>
                <a:ext uri="{FF2B5EF4-FFF2-40B4-BE49-F238E27FC236}">
                  <a16:creationId xmlns:a16="http://schemas.microsoft.com/office/drawing/2014/main" id="{B0FF3D42-9949-415F-8D0B-5322CEB02DB5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540">
            <a:extLst>
              <a:ext uri="{FF2B5EF4-FFF2-40B4-BE49-F238E27FC236}">
                <a16:creationId xmlns:a16="http://schemas.microsoft.com/office/drawing/2014/main" id="{2D5F7F9F-37F3-47C6-A465-44B2455A3DC0}"/>
              </a:ext>
            </a:extLst>
          </p:cNvPr>
          <p:cNvGrpSpPr/>
          <p:nvPr/>
        </p:nvGrpSpPr>
        <p:grpSpPr>
          <a:xfrm>
            <a:off x="3193168" y="2761262"/>
            <a:ext cx="358351" cy="381822"/>
            <a:chOff x="5970800" y="1619250"/>
            <a:chExt cx="428650" cy="456725"/>
          </a:xfrm>
        </p:grpSpPr>
        <p:sp>
          <p:nvSpPr>
            <p:cNvPr id="25" name="Shape 541">
              <a:extLst>
                <a:ext uri="{FF2B5EF4-FFF2-40B4-BE49-F238E27FC236}">
                  <a16:creationId xmlns:a16="http://schemas.microsoft.com/office/drawing/2014/main" id="{A6D8943B-C742-4915-B9ED-459E32962B63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542">
              <a:extLst>
                <a:ext uri="{FF2B5EF4-FFF2-40B4-BE49-F238E27FC236}">
                  <a16:creationId xmlns:a16="http://schemas.microsoft.com/office/drawing/2014/main" id="{D8F7B14A-BD13-403F-9906-98C321EB52F5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43">
              <a:extLst>
                <a:ext uri="{FF2B5EF4-FFF2-40B4-BE49-F238E27FC236}">
                  <a16:creationId xmlns:a16="http://schemas.microsoft.com/office/drawing/2014/main" id="{FD797E87-24A4-41C8-8542-468F036B0D8D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44">
              <a:extLst>
                <a:ext uri="{FF2B5EF4-FFF2-40B4-BE49-F238E27FC236}">
                  <a16:creationId xmlns:a16="http://schemas.microsoft.com/office/drawing/2014/main" id="{4B1DB722-4651-4606-944A-B00EDEA4D231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45">
              <a:extLst>
                <a:ext uri="{FF2B5EF4-FFF2-40B4-BE49-F238E27FC236}">
                  <a16:creationId xmlns:a16="http://schemas.microsoft.com/office/drawing/2014/main" id="{96E99540-A105-44A3-A0A5-257DD8C19F3D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" name="Shape 540">
            <a:extLst>
              <a:ext uri="{FF2B5EF4-FFF2-40B4-BE49-F238E27FC236}">
                <a16:creationId xmlns:a16="http://schemas.microsoft.com/office/drawing/2014/main" id="{D36DA40C-118C-4361-80ED-743FDB3DBCC7}"/>
              </a:ext>
            </a:extLst>
          </p:cNvPr>
          <p:cNvGrpSpPr/>
          <p:nvPr/>
        </p:nvGrpSpPr>
        <p:grpSpPr>
          <a:xfrm>
            <a:off x="3197170" y="3477477"/>
            <a:ext cx="358351" cy="381822"/>
            <a:chOff x="5970800" y="1619250"/>
            <a:chExt cx="428650" cy="456725"/>
          </a:xfrm>
        </p:grpSpPr>
        <p:sp>
          <p:nvSpPr>
            <p:cNvPr id="31" name="Shape 541">
              <a:extLst>
                <a:ext uri="{FF2B5EF4-FFF2-40B4-BE49-F238E27FC236}">
                  <a16:creationId xmlns:a16="http://schemas.microsoft.com/office/drawing/2014/main" id="{73E4591F-DE55-4E9D-B126-1EA3503FE953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542">
              <a:extLst>
                <a:ext uri="{FF2B5EF4-FFF2-40B4-BE49-F238E27FC236}">
                  <a16:creationId xmlns:a16="http://schemas.microsoft.com/office/drawing/2014/main" id="{BEAB5BD2-F32D-4E71-8CA9-E924DC775826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543">
              <a:extLst>
                <a:ext uri="{FF2B5EF4-FFF2-40B4-BE49-F238E27FC236}">
                  <a16:creationId xmlns:a16="http://schemas.microsoft.com/office/drawing/2014/main" id="{BA328E2E-DBE8-44BC-B571-47146DA8DC80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544">
              <a:extLst>
                <a:ext uri="{FF2B5EF4-FFF2-40B4-BE49-F238E27FC236}">
                  <a16:creationId xmlns:a16="http://schemas.microsoft.com/office/drawing/2014/main" id="{BB046404-5956-45DC-845E-C733979E7B08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545">
              <a:extLst>
                <a:ext uri="{FF2B5EF4-FFF2-40B4-BE49-F238E27FC236}">
                  <a16:creationId xmlns:a16="http://schemas.microsoft.com/office/drawing/2014/main" id="{588A52EB-BBA0-459C-BA41-93165C9C0148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5AC0AB3-9BE6-434D-B38C-674D4EC5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955"/>
            <a:ext cx="565886" cy="5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4508"/>
      </p:ext>
    </p:extLst>
  </p:cSld>
  <p:clrMapOvr>
    <a:masterClrMapping/>
  </p:clrMapOvr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415</Words>
  <Application>Microsoft Office PowerPoint</Application>
  <PresentationFormat>On-screen Show (16:9)</PresentationFormat>
  <Paragraphs>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Abril Fatface</vt:lpstr>
      <vt:lpstr>Montserrat</vt:lpstr>
      <vt:lpstr>PT Serif</vt:lpstr>
      <vt:lpstr>Arial</vt:lpstr>
      <vt:lpstr>Wingdings</vt:lpstr>
      <vt:lpstr>Balthasar template</vt:lpstr>
      <vt:lpstr>PowerPoint Presentation</vt:lpstr>
      <vt:lpstr>QUEM SOMOS NÓS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CONCORRENTES</vt:lpstr>
      <vt:lpstr>PowerPoint Presentation</vt:lpstr>
      <vt:lpstr>PowerPoint Presentation</vt:lpstr>
      <vt:lpstr>PowerPoint Presentation</vt:lpstr>
      <vt:lpstr>INVESTIMENTO</vt:lpstr>
      <vt:lpstr>FONTE DE RECURSOS</vt:lpstr>
      <vt:lpstr>PowerPoint Presentation</vt:lpstr>
      <vt:lpstr>PowerPoint Presentation</vt:lpstr>
      <vt:lpstr>obrigado!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Vitor Costa</cp:lastModifiedBy>
  <cp:revision>25</cp:revision>
  <dcterms:modified xsi:type="dcterms:W3CDTF">2017-07-19T03:27:42Z</dcterms:modified>
</cp:coreProperties>
</file>